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56" r:id="rId3"/>
    <p:sldId id="257" r:id="rId4"/>
    <p:sldId id="258" r:id="rId5"/>
    <p:sldId id="259" r:id="rId6"/>
    <p:sldId id="262" r:id="rId7"/>
    <p:sldId id="275" r:id="rId8"/>
    <p:sldId id="271" r:id="rId9"/>
    <p:sldId id="272" r:id="rId10"/>
    <p:sldId id="274" r:id="rId11"/>
    <p:sldId id="263" r:id="rId12"/>
    <p:sldId id="284" r:id="rId13"/>
    <p:sldId id="286" r:id="rId14"/>
    <p:sldId id="287" r:id="rId15"/>
    <p:sldId id="276" r:id="rId16"/>
    <p:sldId id="277" r:id="rId17"/>
    <p:sldId id="278" r:id="rId18"/>
    <p:sldId id="279" r:id="rId19"/>
    <p:sldId id="280" r:id="rId20"/>
    <p:sldId id="264" r:id="rId21"/>
    <p:sldId id="269" r:id="rId22"/>
    <p:sldId id="270" r:id="rId23"/>
    <p:sldId id="265" r:id="rId24"/>
    <p:sldId id="288" r:id="rId25"/>
    <p:sldId id="289" r:id="rId26"/>
    <p:sldId id="290" r:id="rId27"/>
    <p:sldId id="291" r:id="rId28"/>
    <p:sldId id="292" r:id="rId29"/>
    <p:sldId id="293" r:id="rId30"/>
    <p:sldId id="294" r:id="rId31"/>
    <p:sldId id="281" r:id="rId32"/>
    <p:sldId id="282" r:id="rId33"/>
    <p:sldId id="283" r:id="rId34"/>
    <p:sldId id="266" r:id="rId35"/>
    <p:sldId id="267" r:id="rId36"/>
    <p:sldId id="268" r:id="rId3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3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56FF71B8-6B72-4962-A1E3-83A68BA8544C}" type="datetimeFigureOut">
              <a:rPr lang="es-ES" smtClean="0"/>
              <a:pPr/>
              <a:t>22/03/2011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6F51887-80CB-47B7-8B72-529CAFFA80FB}"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6FF71B8-6B72-4962-A1E3-83A68BA8544C}" type="datetimeFigureOut">
              <a:rPr lang="es-ES" smtClean="0"/>
              <a:pPr/>
              <a:t>22/03/2011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6F51887-80CB-47B7-8B72-529CAFFA80FB}"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6FF71B8-6B72-4962-A1E3-83A68BA8544C}" type="datetimeFigureOut">
              <a:rPr lang="es-ES" smtClean="0"/>
              <a:pPr/>
              <a:t>22/03/2011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6F51887-80CB-47B7-8B72-529CAFFA80FB}"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6FF71B8-6B72-4962-A1E3-83A68BA8544C}" type="datetimeFigureOut">
              <a:rPr lang="es-ES" smtClean="0"/>
              <a:pPr/>
              <a:t>22/03/2011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6F51887-80CB-47B7-8B72-529CAFFA80FB}"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6FF71B8-6B72-4962-A1E3-83A68BA8544C}" type="datetimeFigureOut">
              <a:rPr lang="es-ES" smtClean="0"/>
              <a:pPr/>
              <a:t>22/03/2011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6F51887-80CB-47B7-8B72-529CAFFA80FB}"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56FF71B8-6B72-4962-A1E3-83A68BA8544C}" type="datetimeFigureOut">
              <a:rPr lang="es-ES" smtClean="0"/>
              <a:pPr/>
              <a:t>22/03/2011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6F51887-80CB-47B7-8B72-529CAFFA80FB}"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56FF71B8-6B72-4962-A1E3-83A68BA8544C}" type="datetimeFigureOut">
              <a:rPr lang="es-ES" smtClean="0"/>
              <a:pPr/>
              <a:t>22/03/2011</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F6F51887-80CB-47B7-8B72-529CAFFA80FB}"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56FF71B8-6B72-4962-A1E3-83A68BA8544C}" type="datetimeFigureOut">
              <a:rPr lang="es-ES" smtClean="0"/>
              <a:pPr/>
              <a:t>22/03/2011</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F6F51887-80CB-47B7-8B72-529CAFFA80FB}"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6FF71B8-6B72-4962-A1E3-83A68BA8544C}" type="datetimeFigureOut">
              <a:rPr lang="es-ES" smtClean="0"/>
              <a:pPr/>
              <a:t>22/03/2011</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F6F51887-80CB-47B7-8B72-529CAFFA80FB}"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6FF71B8-6B72-4962-A1E3-83A68BA8544C}" type="datetimeFigureOut">
              <a:rPr lang="es-ES" smtClean="0"/>
              <a:pPr/>
              <a:t>22/03/2011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6F51887-80CB-47B7-8B72-529CAFFA80FB}"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6FF71B8-6B72-4962-A1E3-83A68BA8544C}" type="datetimeFigureOut">
              <a:rPr lang="es-ES" smtClean="0"/>
              <a:pPr/>
              <a:t>22/03/2011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6F51887-80CB-47B7-8B72-529CAFFA80FB}"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FF71B8-6B72-4962-A1E3-83A68BA8544C}" type="datetimeFigureOut">
              <a:rPr lang="es-ES" smtClean="0"/>
              <a:pPr/>
              <a:t>22/03/2011</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F51887-80CB-47B7-8B72-529CAFFA80FB}"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a:stretch>
            <a:fillRect/>
          </a:stretch>
        </p:blipFill>
        <p:spPr bwMode="auto">
          <a:xfrm>
            <a:off x="390525" y="195263"/>
            <a:ext cx="8362950" cy="6467475"/>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dirty="0" smtClean="0"/>
              <a:t>REGIONES GEOGRAFICAS Y CLIMÁTICAS</a:t>
            </a:r>
            <a:endParaRPr lang="es-ES" sz="3200" dirty="0"/>
          </a:p>
        </p:txBody>
      </p:sp>
      <p:sp>
        <p:nvSpPr>
          <p:cNvPr id="3" name="2 Marcador de contenido"/>
          <p:cNvSpPr>
            <a:spLocks noGrp="1"/>
          </p:cNvSpPr>
          <p:nvPr>
            <p:ph idx="1"/>
          </p:nvPr>
        </p:nvSpPr>
        <p:spPr>
          <a:xfrm>
            <a:off x="457200" y="1484784"/>
            <a:ext cx="8229600" cy="5040560"/>
          </a:xfrm>
        </p:spPr>
        <p:txBody>
          <a:bodyPr>
            <a:noAutofit/>
          </a:bodyPr>
          <a:lstStyle/>
          <a:p>
            <a:r>
              <a:rPr lang="es-ES" sz="1550" b="1" u="sng" dirty="0"/>
              <a:t>PLANICIE COSTERA DEL PACIFICO:</a:t>
            </a:r>
            <a:endParaRPr lang="es-ES" sz="1550" dirty="0"/>
          </a:p>
          <a:p>
            <a:r>
              <a:rPr lang="es-ES" sz="1550" b="1" dirty="0"/>
              <a:t>Esta región también se extiende desde el departamento de San Marcos hasta el de Jutiapa, con elevaciones de 0 a 300 metros </a:t>
            </a:r>
            <a:r>
              <a:rPr lang="es-ES" sz="1550" b="1" dirty="0" err="1"/>
              <a:t>snm</a:t>
            </a:r>
            <a:r>
              <a:rPr lang="es-ES" sz="1550" b="1" dirty="0"/>
              <a:t>.</a:t>
            </a:r>
            <a:endParaRPr lang="es-ES" sz="1550" dirty="0"/>
          </a:p>
          <a:p>
            <a:r>
              <a:rPr lang="es-ES" sz="1550" b="1" dirty="0"/>
              <a:t>Las lluvias tienden a disminuir conforme se llega al litoral marítimo con deficiencia durante parte del año, los registros de temperatura son altos.</a:t>
            </a:r>
            <a:br>
              <a:rPr lang="es-ES" sz="1550" b="1" dirty="0"/>
            </a:br>
            <a:r>
              <a:rPr lang="es-ES" sz="1550" b="1" dirty="0"/>
              <a:t>En esta región existen climas de género cálido sin estación fría bien definida. Con carácter húmedo con invierno seco, variando a </a:t>
            </a:r>
            <a:r>
              <a:rPr lang="es-ES" sz="1550" b="1" dirty="0" err="1"/>
              <a:t>semiseco</a:t>
            </a:r>
            <a:r>
              <a:rPr lang="es-ES" sz="1550" b="1" dirty="0"/>
              <a:t>. Con invierno seco. La vegetación varia de bosque a pastizal en el sector oriental.</a:t>
            </a:r>
            <a:endParaRPr lang="es-ES" sz="1550" dirty="0"/>
          </a:p>
          <a:p>
            <a:pPr>
              <a:buNone/>
            </a:pPr>
            <a:r>
              <a:rPr lang="es-ES" sz="1550" dirty="0"/>
              <a:t> </a:t>
            </a:r>
          </a:p>
          <a:p>
            <a:r>
              <a:rPr lang="es-ES" sz="1550" b="1" u="sng" dirty="0"/>
              <a:t>ZONA ORIENTAL:</a:t>
            </a:r>
            <a:endParaRPr lang="es-ES" sz="1550" dirty="0"/>
          </a:p>
          <a:p>
            <a:r>
              <a:rPr lang="es-ES" sz="1550" b="1" dirty="0"/>
              <a:t>Comprende la mayor parte del departamento de Zacapa y sectores de los departamentos de El Progreso, Jalapa Jutiapa y Chiquimula, el factor condicionante es el efecto de sombra pluviométrica que ejercen las sierras De </a:t>
            </a:r>
            <a:r>
              <a:rPr lang="es-ES" sz="1550" b="1" dirty="0" err="1"/>
              <a:t>Chuacus</a:t>
            </a:r>
            <a:r>
              <a:rPr lang="es-ES" sz="1550" b="1" dirty="0"/>
              <a:t> y De Las Minas y a lo largo de toda la cuenca del Rio </a:t>
            </a:r>
            <a:r>
              <a:rPr lang="es-ES" sz="1550" b="1" dirty="0" err="1"/>
              <a:t>Motagua</a:t>
            </a:r>
            <a:r>
              <a:rPr lang="es-ES" sz="1550" b="1" dirty="0"/>
              <a:t>, las elevaciones son menores o iguales a 1,400 metros </a:t>
            </a:r>
            <a:r>
              <a:rPr lang="es-ES" sz="1550" b="1" dirty="0" err="1"/>
              <a:t>snm</a:t>
            </a:r>
            <a:r>
              <a:rPr lang="es-ES" sz="1550" b="1" dirty="0"/>
              <a:t>.</a:t>
            </a:r>
            <a:endParaRPr lang="es-ES" sz="1550" dirty="0"/>
          </a:p>
          <a:p>
            <a:r>
              <a:rPr lang="es-ES" sz="1550" b="1" dirty="0"/>
              <a:t>La característica principal es la deficiencia de lluvia (la región del país donde menos llueve) con marcado déficit la mayoría del año y con los valores más altos de temperatura.</a:t>
            </a:r>
            <a:endParaRPr lang="es-ES" sz="1550" dirty="0"/>
          </a:p>
          <a:p>
            <a:r>
              <a:rPr lang="es-ES" sz="1550" b="1" dirty="0"/>
              <a:t>En esta región se manifiestan climas de género cálido con invierno seco, variando su carácter de </a:t>
            </a:r>
            <a:r>
              <a:rPr lang="es-ES" sz="1550" b="1" dirty="0" err="1"/>
              <a:t>semisecos</a:t>
            </a:r>
            <a:r>
              <a:rPr lang="es-ES" sz="1550" b="1" dirty="0"/>
              <a:t> sin estación seca bien definida hasta secos. La vegetación característica es el pastizal</a:t>
            </a:r>
            <a:endParaRPr lang="es-ES" sz="1550" dirty="0"/>
          </a:p>
          <a:p>
            <a:endParaRPr lang="es-ES" sz="15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dirty="0" smtClean="0"/>
              <a:t>RIESGOS NATURALES Y DEGRADACIÓN AMBIENTAL</a:t>
            </a:r>
            <a:endParaRPr lang="es-ES" sz="3200" dirty="0"/>
          </a:p>
        </p:txBody>
      </p:sp>
      <p:sp>
        <p:nvSpPr>
          <p:cNvPr id="3" name="2 Marcador de contenido"/>
          <p:cNvSpPr>
            <a:spLocks noGrp="1"/>
          </p:cNvSpPr>
          <p:nvPr>
            <p:ph idx="1"/>
          </p:nvPr>
        </p:nvSpPr>
        <p:spPr/>
        <p:txBody>
          <a:bodyPr>
            <a:normAutofit fontScale="77500" lnSpcReduction="20000"/>
          </a:bodyPr>
          <a:lstStyle/>
          <a:p>
            <a:r>
              <a:rPr lang="es-ES" dirty="0" smtClean="0"/>
              <a:t>Numerosos volcanes. Terremotos violentos ocasionales. La costa del Caribe está expuesta a los huracanes.</a:t>
            </a:r>
          </a:p>
          <a:p>
            <a:r>
              <a:rPr lang="es-ES" dirty="0" smtClean="0"/>
              <a:t>La actividad volcánica es intensa en Sierra Madre. El volcán Santa María (3.772 </a:t>
            </a:r>
            <a:r>
              <a:rPr lang="es-ES" dirty="0" err="1" smtClean="0"/>
              <a:t>mts</a:t>
            </a:r>
            <a:r>
              <a:rPr lang="es-ES" dirty="0" smtClean="0"/>
              <a:t>.) fue considerado como el volcán mas destacado de la década de la vulcanología (International </a:t>
            </a:r>
            <a:r>
              <a:rPr lang="es-ES" dirty="0" err="1" smtClean="0"/>
              <a:t>Association</a:t>
            </a:r>
            <a:r>
              <a:rPr lang="es-ES" dirty="0" smtClean="0"/>
              <a:t> of </a:t>
            </a:r>
            <a:r>
              <a:rPr lang="es-ES" dirty="0" err="1" smtClean="0"/>
              <a:t>Volcanology</a:t>
            </a:r>
            <a:r>
              <a:rPr lang="es-ES" dirty="0" smtClean="0"/>
              <a:t>), debido a su historial explosivo y su proximidad a poblaciones humanas.</a:t>
            </a:r>
          </a:p>
          <a:p>
            <a:r>
              <a:rPr lang="es-ES" dirty="0" smtClean="0"/>
              <a:t>El Pacaya (2.552 m.) </a:t>
            </a:r>
            <a:r>
              <a:rPr lang="es-ES" dirty="0" err="1" smtClean="0"/>
              <a:t>erupcionó</a:t>
            </a:r>
            <a:r>
              <a:rPr lang="es-ES" dirty="0" smtClean="0"/>
              <a:t> en mayo del 2010 causando </a:t>
            </a:r>
            <a:r>
              <a:rPr lang="es-ES" dirty="0" err="1" smtClean="0"/>
              <a:t>nuebes</a:t>
            </a:r>
            <a:r>
              <a:rPr lang="es-ES" dirty="0" smtClean="0"/>
              <a:t> de ceniza en Ciudad de Guatemala provocando evacuaciones. Desde 1965 ha estado en permanente actividad.</a:t>
            </a:r>
          </a:p>
          <a:p>
            <a:r>
              <a:rPr lang="es-ES" dirty="0" smtClean="0"/>
              <a:t>Degradación ambiental por deforestación en la selva de Petén. Erosión del suelo y contaminación de aguas.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2" cstate="print"/>
          <a:srcRect/>
          <a:stretch>
            <a:fillRect/>
          </a:stretch>
        </p:blipFill>
        <p:spPr bwMode="auto">
          <a:xfrm>
            <a:off x="1763688" y="476672"/>
            <a:ext cx="4868577" cy="5363668"/>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Imagen 11 001"/>
          <p:cNvPicPr>
            <a:picLocks noChangeAspect="1" noChangeArrowheads="1"/>
          </p:cNvPicPr>
          <p:nvPr/>
        </p:nvPicPr>
        <p:blipFill>
          <a:blip r:embed="rId2" cstate="print"/>
          <a:srcRect/>
          <a:stretch>
            <a:fillRect/>
          </a:stretch>
        </p:blipFill>
        <p:spPr bwMode="auto">
          <a:xfrm>
            <a:off x="1927225" y="620713"/>
            <a:ext cx="5160963" cy="5761037"/>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10496550" cy="760095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insivumeh.gob.gt/geofisica/focos-eruptivos.jpg"/>
          <p:cNvPicPr>
            <a:picLocks noChangeAspect="1" noChangeArrowheads="1"/>
          </p:cNvPicPr>
          <p:nvPr/>
        </p:nvPicPr>
        <p:blipFill>
          <a:blip r:embed="rId2" cstate="print"/>
          <a:srcRect/>
          <a:stretch>
            <a:fillRect/>
          </a:stretch>
        </p:blipFill>
        <p:spPr bwMode="auto">
          <a:xfrm>
            <a:off x="467544" y="-438151"/>
            <a:ext cx="7296150" cy="7296151"/>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ES" sz="2400" dirty="0" smtClean="0"/>
              <a:t>VOLCAN PACAYA</a:t>
            </a:r>
            <a:endParaRPr lang="es-ES" sz="2400" dirty="0"/>
          </a:p>
        </p:txBody>
      </p:sp>
      <p:pic>
        <p:nvPicPr>
          <p:cNvPr id="4" name="Picture 2" descr="http://www.insivumeh.gob.gt/geofisica/pacaya5.jpg"/>
          <p:cNvPicPr>
            <a:picLocks noChangeAspect="1" noChangeArrowheads="1"/>
          </p:cNvPicPr>
          <p:nvPr/>
        </p:nvPicPr>
        <p:blipFill>
          <a:blip r:embed="rId2" cstate="print"/>
          <a:srcRect/>
          <a:stretch>
            <a:fillRect/>
          </a:stretch>
        </p:blipFill>
        <p:spPr bwMode="auto">
          <a:xfrm>
            <a:off x="2699792" y="1844824"/>
            <a:ext cx="3162300" cy="47625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274638"/>
            <a:ext cx="8229600" cy="778098"/>
          </a:xfrm>
        </p:spPr>
        <p:txBody>
          <a:bodyPr>
            <a:normAutofit/>
          </a:bodyPr>
          <a:lstStyle/>
          <a:p>
            <a:r>
              <a:rPr lang="es-ES" sz="2800" dirty="0" smtClean="0"/>
              <a:t>VOLCAN PACAYA</a:t>
            </a:r>
            <a:endParaRPr lang="es-ES" sz="2800" dirty="0"/>
          </a:p>
        </p:txBody>
      </p:sp>
      <p:sp>
        <p:nvSpPr>
          <p:cNvPr id="4" name="3 Marcador de contenido"/>
          <p:cNvSpPr>
            <a:spLocks noGrp="1"/>
          </p:cNvSpPr>
          <p:nvPr>
            <p:ph idx="1"/>
          </p:nvPr>
        </p:nvSpPr>
        <p:spPr>
          <a:xfrm>
            <a:off x="457200" y="1268760"/>
            <a:ext cx="8229600" cy="5589240"/>
          </a:xfrm>
        </p:spPr>
        <p:txBody>
          <a:bodyPr>
            <a:normAutofit fontScale="47500" lnSpcReduction="20000"/>
          </a:bodyPr>
          <a:lstStyle/>
          <a:p>
            <a:r>
              <a:rPr lang="es-ES" sz="3400" b="1" dirty="0"/>
              <a:t>1998 Mayo 20</a:t>
            </a:r>
            <a:endParaRPr lang="es-ES" sz="3400" dirty="0"/>
          </a:p>
          <a:p>
            <a:r>
              <a:rPr lang="es-ES" sz="3400" b="1" dirty="0"/>
              <a:t>Erupción de 5 horas de duración. Conforma una columna de ceniza de 4000 metros de altura. Viento del sur provocó caída de ceniza en la ciudad capital de Guatemala (2 mm al norte y 4 mm al sur), hubo que cerrar temporalmente el Aeropuerto Internacional La Aurora durante 3 días para luego ser reabierto con restricciones. Debido a la caída de bombas incandescentes y bloques muy calientes, incendió varios árboles de la zona montañosa en las faldas del Cerro Grande que dista 2 Km al NNE del Cráter </a:t>
            </a:r>
            <a:r>
              <a:rPr lang="es-ES" sz="3400" b="1" dirty="0" err="1"/>
              <a:t>Mackenney</a:t>
            </a:r>
            <a:r>
              <a:rPr lang="es-ES" sz="3400" b="1" dirty="0"/>
              <a:t>. Se evacuó a 254 personas procedentes de las aldeas San Francisco de Sales, El Cedro y caserío El </a:t>
            </a:r>
            <a:r>
              <a:rPr lang="es-ES" sz="3400" b="1" dirty="0" err="1"/>
              <a:t>Pepinal</a:t>
            </a:r>
            <a:r>
              <a:rPr lang="es-ES" sz="3400" b="1" dirty="0"/>
              <a:t>. Dos personas sufrieron heridas por caída de bloques </a:t>
            </a:r>
            <a:r>
              <a:rPr lang="es-ES" sz="3400" b="1" dirty="0" err="1"/>
              <a:t>escoriaceos</a:t>
            </a:r>
            <a:r>
              <a:rPr lang="es-ES" sz="3400" b="1" dirty="0"/>
              <a:t> en San Francisco de Sales.</a:t>
            </a:r>
            <a:endParaRPr lang="es-ES" sz="3400" dirty="0"/>
          </a:p>
          <a:p>
            <a:pPr>
              <a:buNone/>
            </a:pPr>
            <a:r>
              <a:rPr lang="es-ES" sz="3400" dirty="0"/>
              <a:t> </a:t>
            </a:r>
          </a:p>
          <a:p>
            <a:r>
              <a:rPr lang="es-ES" sz="3400" b="1" dirty="0"/>
              <a:t>1998 Junio 14</a:t>
            </a:r>
            <a:endParaRPr lang="es-ES" sz="3400" dirty="0"/>
          </a:p>
          <a:p>
            <a:r>
              <a:rPr lang="es-ES" sz="3400" b="1" dirty="0"/>
              <a:t>Moderada erupción que se inicia a las 6 y finaliza a las 19 horas. Todo el día mantuvo una fuente incandescente que osciló entre 150 y 400 metros, acompañadas de gruesas columnas de ceniza que alcanzan de 600 a 800 metros de altura. Esta ceniza fue transportada al sur del volcán y 2.5 cm de escoria tamaño lapilli se deposita en el Caracol; no hubo evacuados. El calor expulsado, provoca que la humedad de la atmósfera se condense alimentando con nube de vapor la columna explosiva al que se le estima de 1500 a 1700 metros de altura. Según datos de la Unidad Coordinadora </a:t>
            </a:r>
            <a:r>
              <a:rPr lang="es-ES" sz="3400" b="1" dirty="0" err="1"/>
              <a:t>Deptal</a:t>
            </a:r>
            <a:r>
              <a:rPr lang="es-ES" sz="3400" b="1" dirty="0"/>
              <a:t>. De Escuintla del Ministerio de Agricultura, Ganadería y Alimentación, las pérdidas fueron Q. 70,000 por destrucción parcial de cultivos de café, maíz, frijol y por el pago de repasto del ganado evacuado a otros potreros. Por navegación aérea, se detecta ceniza a 18,000 pies de altura.</a:t>
            </a:r>
            <a:endParaRPr lang="es-ES" sz="3400" dirty="0"/>
          </a:p>
          <a:p>
            <a:pPr>
              <a:buNone/>
            </a:pPr>
            <a:r>
              <a:rPr lang="es-ES" sz="3400" dirty="0"/>
              <a:t> </a:t>
            </a:r>
          </a:p>
          <a:p>
            <a:endParaRPr lang="es-E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78098"/>
          </a:xfrm>
        </p:spPr>
        <p:txBody>
          <a:bodyPr>
            <a:normAutofit/>
          </a:bodyPr>
          <a:lstStyle/>
          <a:p>
            <a:r>
              <a:rPr lang="es-ES" sz="2800" dirty="0" smtClean="0"/>
              <a:t>VOLCAN PACAYA</a:t>
            </a:r>
            <a:endParaRPr lang="es-ES" sz="2800" dirty="0"/>
          </a:p>
        </p:txBody>
      </p:sp>
      <p:sp>
        <p:nvSpPr>
          <p:cNvPr id="3" name="2 Marcador de contenido"/>
          <p:cNvSpPr>
            <a:spLocks noGrp="1"/>
          </p:cNvSpPr>
          <p:nvPr>
            <p:ph idx="1"/>
          </p:nvPr>
        </p:nvSpPr>
        <p:spPr>
          <a:xfrm>
            <a:off x="457200" y="1124744"/>
            <a:ext cx="8229600" cy="5544616"/>
          </a:xfrm>
        </p:spPr>
        <p:txBody>
          <a:bodyPr>
            <a:normAutofit fontScale="47500" lnSpcReduction="20000"/>
          </a:bodyPr>
          <a:lstStyle/>
          <a:p>
            <a:r>
              <a:rPr lang="es-ES" sz="3400" b="1" dirty="0"/>
              <a:t>1998 junio 18</a:t>
            </a:r>
            <a:endParaRPr lang="es-ES" sz="3400" dirty="0"/>
          </a:p>
          <a:p>
            <a:r>
              <a:rPr lang="es-ES" sz="3400" b="1" dirty="0"/>
              <a:t>Explosión de 10 minutos de duración. Se inicia a las 10.45 horas. Lluvia de bloques de igual o mayor de 35 cm, </a:t>
            </a:r>
            <a:r>
              <a:rPr lang="es-ES" sz="3400" b="1" dirty="0" err="1"/>
              <a:t>semi</a:t>
            </a:r>
            <a:r>
              <a:rPr lang="es-ES" sz="3400" b="1" dirty="0"/>
              <a:t>-incandescentes caen en todos los flancos del volcán. Unos 20 minutos después, se daba por espacio de pocos minutos, una leve llovizna de ceniza fina en la cabecera municipal de San Vicente Pacaya. Erupción de fase efusiva y explosiva. La primera dura 17 horas conformando una colada de lava de 1200 m de largo, surgiendo del borde WNW del cráter activo </a:t>
            </a:r>
            <a:r>
              <a:rPr lang="es-ES" sz="3400" b="1" dirty="0" err="1"/>
              <a:t>Mackenney</a:t>
            </a:r>
            <a:r>
              <a:rPr lang="es-ES" sz="3400" b="1" dirty="0"/>
              <a:t> y desviándose en la base del cono hacia la montaña Las Granadillas. </a:t>
            </a:r>
            <a:endParaRPr lang="es-ES" sz="3400" b="1" dirty="0" smtClean="0"/>
          </a:p>
          <a:p>
            <a:r>
              <a:rPr lang="es-ES" sz="3400" b="1" dirty="0" smtClean="0"/>
              <a:t>La </a:t>
            </a:r>
            <a:r>
              <a:rPr lang="es-ES" sz="3400" b="1" dirty="0"/>
              <a:t>segunda fase ocurre de las 17 a 22 horas, conforma una gruesa columna de ceniza que alcanza 5000 m de altura, dándose como producto, caída de ceniza tamaño lapilli en dos direcciones, al SW y NNW, siendo hacia esta última dirección por el efecto de los vientos superiores y debido a ello, una delgada laminilla de ceniza de grano muy fino (~1 mm.) provoca nuevamente este año, el cierre del Aeropuerto Internacional La Aurora por espacio de 35 horas y reabierto con restricciones. </a:t>
            </a:r>
            <a:endParaRPr lang="es-ES" sz="3400" b="1" dirty="0" smtClean="0"/>
          </a:p>
          <a:p>
            <a:r>
              <a:rPr lang="es-ES" sz="3400" b="1" dirty="0" smtClean="0"/>
              <a:t>Tres </a:t>
            </a:r>
            <a:r>
              <a:rPr lang="es-ES" sz="3400" b="1" dirty="0"/>
              <a:t>coladas de lava acompañaron la fase explosiva, la primera siempre bajando por el flanco WNW alcanzó la base del cono (~400 m de largo) uniéndose al segundo que se derramó por el borde N siguiendo la topografía del terreno bordeando la escarpa de la meseta, cráter del Cerro Chino, montaña Las Granadillas hasta alcanzar la planicie SW del volcán hasta la cota 1760 m (se le estima un largo de 4 Km </a:t>
            </a:r>
            <a:r>
              <a:rPr lang="es-ES" sz="3400" b="1" dirty="0" err="1"/>
              <a:t>aprox</a:t>
            </a:r>
            <a:r>
              <a:rPr lang="es-ES" sz="3400" b="1" dirty="0"/>
              <a:t>). La tercera colada de lava se dirigió ramificándose de la primera, hacia el flanco sur en dirección al caserío El Caracol. Durante la fase explosiva paroxismal, el cráter </a:t>
            </a:r>
            <a:r>
              <a:rPr lang="es-ES" sz="3400" b="1" dirty="0" err="1"/>
              <a:t>Mackenney</a:t>
            </a:r>
            <a:r>
              <a:rPr lang="es-ES" sz="3400" b="1" dirty="0"/>
              <a:t> colapsó en el borde SW, generando una avalancha de escombros de cerca de 2 Km de largo y que de cuya nube de ceniza, gas y bloques calientes, queman la vegetación en la parte distal, principalmente.</a:t>
            </a:r>
            <a:endParaRPr lang="es-ES" sz="3400" dirty="0"/>
          </a:p>
          <a:p>
            <a:endParaRPr lang="es-E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78098"/>
          </a:xfrm>
        </p:spPr>
        <p:txBody>
          <a:bodyPr>
            <a:normAutofit/>
          </a:bodyPr>
          <a:lstStyle/>
          <a:p>
            <a:r>
              <a:rPr lang="es-ES" sz="2400" b="1" dirty="0" smtClean="0"/>
              <a:t>VOLCAN PACAYA</a:t>
            </a:r>
            <a:endParaRPr lang="es-ES" sz="2400" b="1" dirty="0"/>
          </a:p>
        </p:txBody>
      </p:sp>
      <p:sp>
        <p:nvSpPr>
          <p:cNvPr id="3" name="2 Marcador de contenido"/>
          <p:cNvSpPr>
            <a:spLocks noGrp="1"/>
          </p:cNvSpPr>
          <p:nvPr>
            <p:ph idx="1"/>
          </p:nvPr>
        </p:nvSpPr>
        <p:spPr>
          <a:xfrm>
            <a:off x="457200" y="1124744"/>
            <a:ext cx="8229600" cy="5472608"/>
          </a:xfrm>
        </p:spPr>
        <p:txBody>
          <a:bodyPr>
            <a:normAutofit fontScale="40000" lnSpcReduction="20000"/>
          </a:bodyPr>
          <a:lstStyle/>
          <a:p>
            <a:r>
              <a:rPr lang="es-ES" b="1" dirty="0"/>
              <a:t>2000 Enero 16</a:t>
            </a:r>
            <a:endParaRPr lang="es-ES" dirty="0"/>
          </a:p>
          <a:p>
            <a:r>
              <a:rPr lang="es-ES" b="1" dirty="0"/>
              <a:t>Erupción de 4 horas, se inicia a las 16.21 horas. La fase paroxismal dura ~2 horas y en la primera ½ hora ya conforma una fuente incandescente de 800 metros de altura, así, en las restantes 2 horas persiste con una fuente de lava incandescente de 300 a 500 metros de altura. Durante la erupción desciende un flujo de lava por el flanco SW acompañado de continuas nubes ardientes (</a:t>
            </a:r>
            <a:r>
              <a:rPr lang="es-ES" b="1" dirty="0" err="1"/>
              <a:t>nuée</a:t>
            </a:r>
            <a:r>
              <a:rPr lang="es-ES" b="1" dirty="0"/>
              <a:t> </a:t>
            </a:r>
            <a:r>
              <a:rPr lang="es-ES" b="1" dirty="0" err="1"/>
              <a:t>ardente</a:t>
            </a:r>
            <a:r>
              <a:rPr lang="es-ES" b="1" dirty="0"/>
              <a:t>) que alcanzan la base del cono (~1600 </a:t>
            </a:r>
            <a:r>
              <a:rPr lang="es-ES" b="1" dirty="0" err="1"/>
              <a:t>msmnm</a:t>
            </a:r>
            <a:r>
              <a:rPr lang="es-ES" b="1" dirty="0"/>
              <a:t>) Otro flujo de lava que desde el 10 de enero estuvo bajando del borde N del cráter activo </a:t>
            </a:r>
            <a:r>
              <a:rPr lang="es-ES" b="1" dirty="0" err="1"/>
              <a:t>Mackenney</a:t>
            </a:r>
            <a:r>
              <a:rPr lang="es-ES" b="1" dirty="0"/>
              <a:t>, se deposita ensanchado en la proximidad del cráter de Cerro Chino, estimándosele un frente de ~200 m de ancho y 3 metros de espesor. Durante la erupción, una lluvia espesa de escoria basáltica de tamaño predominantemente lapilli, deposita de 30 a 10 cm de ceniza desde la base SW del volcán hasta una distancia de ~7 km y unos 2 mm de ceniza de grano medio se deposita en la ciudad de Escuintla. Hacia las 18 horas, una nube oscura de grano muy fino en la atmósfera, limita el tránsito automotor con visibilidad máxima de 50 m en el tramo de la Carretera Internacional del Pacífico CA-2, entre el cruce que conduce a las cabeceras municipales de </a:t>
            </a:r>
            <a:r>
              <a:rPr lang="es-ES" b="1" dirty="0" err="1"/>
              <a:t>Tiquisate</a:t>
            </a:r>
            <a:r>
              <a:rPr lang="es-ES" b="1" dirty="0"/>
              <a:t> y </a:t>
            </a:r>
            <a:r>
              <a:rPr lang="es-ES" b="1" dirty="0" err="1"/>
              <a:t>Patulul</a:t>
            </a:r>
            <a:r>
              <a:rPr lang="es-ES" b="1" dirty="0"/>
              <a:t>, del departamento de </a:t>
            </a:r>
            <a:r>
              <a:rPr lang="es-ES" b="1" dirty="0" err="1"/>
              <a:t>Suchitepequez</a:t>
            </a:r>
            <a:r>
              <a:rPr lang="es-ES" b="1" dirty="0"/>
              <a:t>. Por efecto mayor de caída de escoria, los pobladores de los caseríos del Caracol y El Rodeo que distan 3.3 y 3.8 km y las mujeres, niños y ancianos de la Aldea El Patrocinio (4 km al W), se refugian en sitios dispuestos en la cabecera municipal de San Vicente Pacaya localizado a 5.5 km (línea recta del cráter activo) al NE. La Coordinadora Nacional para la Reducción de los Desastres Naturales -CONRED-, reporta 1168 personas evacuadas.</a:t>
            </a:r>
            <a:endParaRPr lang="es-ES" dirty="0"/>
          </a:p>
          <a:p>
            <a:pPr>
              <a:buNone/>
            </a:pPr>
            <a:r>
              <a:rPr lang="es-ES" dirty="0"/>
              <a:t> </a:t>
            </a:r>
          </a:p>
          <a:p>
            <a:r>
              <a:rPr lang="es-ES" b="1" dirty="0"/>
              <a:t>2000 Febrero 29</a:t>
            </a:r>
            <a:endParaRPr lang="es-ES" dirty="0"/>
          </a:p>
          <a:p>
            <a:r>
              <a:rPr lang="es-ES" b="1" dirty="0"/>
              <a:t>Erupción de 3½ hora de duración que da inicio a las 21.40 horas. Durante 3 horas se mantiene con una fuente de lava incandescente de 1,000 a 1,200 metros de altura, acompañada de una gruesa columna de ceniza cuyas partículas de grano muy fino alcanzan los 6 km por encima del cráter y que el viento con velocidad promedio de 18 km/h., desplaza en dirección SW principalmente. En esta erupción se deposita nuevamente una capa de ceniza </a:t>
            </a:r>
            <a:r>
              <a:rPr lang="es-ES" b="1" dirty="0" err="1"/>
              <a:t>escoriacea</a:t>
            </a:r>
            <a:r>
              <a:rPr lang="es-ES" b="1" dirty="0"/>
              <a:t> de 33 cm de espesor entre las comunidades de El Caracol y El Rodeo. El Patrocinio es afectado con 10 cm de dicho material. Dos coladas de lava surgen del cráter central en dirección oeste y sur, estimándoseles haber alcanzado aprox. 2,500 m de largo. CONRED reporta la evacuación de 124 personas que retornan a sus hogares el siguiente día. Nuevamente la caída de escoria daña fuertemente los cultivos de café y los pastizales quedan cubiertos por una capa de color negro. Aunque la intensidad de la erupción decrece en la madrugada, persiste hasta las 14.30 horas del día lunes 17, expulsando maderada cantidad de ceniza muy fina, afectando con polvo volcánico a las comunidades ya mencionadas. Esa vez, se recomienda a Ministerio de salud, monitorear el impacto en la salud por la presencia durante 17 horas del polvo volcánico en la atmósfera superficial e igual al M. A. G. A. e INAB, evaluar el impacto en la agricultura y bosques.</a:t>
            </a:r>
            <a:endParaRPr lang="es-ES" dirty="0"/>
          </a:p>
          <a:p>
            <a:endParaRPr lang="es-E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entral america physical map"/>
          <p:cNvPicPr>
            <a:picLocks noChangeAspect="1" noChangeArrowheads="1"/>
          </p:cNvPicPr>
          <p:nvPr/>
        </p:nvPicPr>
        <p:blipFill>
          <a:blip r:embed="rId2" cstate="print"/>
          <a:srcRect/>
          <a:stretch>
            <a:fillRect/>
          </a:stretch>
        </p:blipFill>
        <p:spPr bwMode="auto">
          <a:xfrm>
            <a:off x="827584" y="692696"/>
            <a:ext cx="7143750" cy="5715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800" dirty="0" smtClean="0"/>
              <a:t>DEMOGRAFIA</a:t>
            </a:r>
            <a:endParaRPr lang="es-ES" sz="2800" dirty="0"/>
          </a:p>
        </p:txBody>
      </p:sp>
      <p:sp>
        <p:nvSpPr>
          <p:cNvPr id="3" name="2 Marcador de contenido"/>
          <p:cNvSpPr>
            <a:spLocks noGrp="1"/>
          </p:cNvSpPr>
          <p:nvPr>
            <p:ph idx="1"/>
          </p:nvPr>
        </p:nvSpPr>
        <p:spPr/>
        <p:txBody>
          <a:bodyPr>
            <a:normAutofit fontScale="55000" lnSpcReduction="20000"/>
          </a:bodyPr>
          <a:lstStyle/>
          <a:p>
            <a:r>
              <a:rPr lang="es-ES" dirty="0" smtClean="0"/>
              <a:t>Población: 13,824,463 </a:t>
            </a:r>
            <a:r>
              <a:rPr lang="es-ES" dirty="0"/>
              <a:t>(</a:t>
            </a:r>
            <a:r>
              <a:rPr lang="es-ES" dirty="0" err="1"/>
              <a:t>July</a:t>
            </a:r>
            <a:r>
              <a:rPr lang="es-ES" dirty="0"/>
              <a:t> 2011 </a:t>
            </a:r>
            <a:r>
              <a:rPr lang="es-ES" dirty="0" err="1"/>
              <a:t>est</a:t>
            </a:r>
            <a:r>
              <a:rPr lang="es-ES" dirty="0" smtClean="0"/>
              <a:t>.)</a:t>
            </a:r>
          </a:p>
          <a:p>
            <a:r>
              <a:rPr lang="es-ES" dirty="0" smtClean="0"/>
              <a:t>Es el país más poblado de Centro América</a:t>
            </a:r>
          </a:p>
          <a:p>
            <a:r>
              <a:rPr lang="es-ES" dirty="0" smtClean="0"/>
              <a:t>Estructura por edades:</a:t>
            </a:r>
          </a:p>
          <a:p>
            <a:pPr lvl="1" fontAlgn="ctr"/>
            <a:r>
              <a:rPr lang="en-US" dirty="0"/>
              <a:t>0-14 </a:t>
            </a:r>
            <a:r>
              <a:rPr lang="en-US" dirty="0" err="1" smtClean="0"/>
              <a:t>años</a:t>
            </a:r>
            <a:r>
              <a:rPr lang="en-US" dirty="0" smtClean="0"/>
              <a:t>:</a:t>
            </a:r>
            <a:r>
              <a:rPr lang="en-US" dirty="0"/>
              <a:t> 38.1</a:t>
            </a:r>
            <a:r>
              <a:rPr lang="en-US" dirty="0" smtClean="0"/>
              <a:t>%</a:t>
            </a:r>
            <a:endParaRPr lang="en-US" dirty="0"/>
          </a:p>
          <a:p>
            <a:pPr lvl="1" fontAlgn="ctr"/>
            <a:r>
              <a:rPr lang="en-US" dirty="0"/>
              <a:t>15-64 </a:t>
            </a:r>
            <a:r>
              <a:rPr lang="en-US" dirty="0" err="1" smtClean="0"/>
              <a:t>años</a:t>
            </a:r>
            <a:r>
              <a:rPr lang="en-US" dirty="0"/>
              <a:t>: 58</a:t>
            </a:r>
            <a:r>
              <a:rPr lang="en-US" dirty="0" smtClean="0"/>
              <a:t>%</a:t>
            </a:r>
            <a:endParaRPr lang="en-US" dirty="0"/>
          </a:p>
          <a:p>
            <a:pPr lvl="1" fontAlgn="ctr"/>
            <a:r>
              <a:rPr lang="en-US" dirty="0"/>
              <a:t>65 </a:t>
            </a:r>
            <a:r>
              <a:rPr lang="en-US" dirty="0" err="1" smtClean="0"/>
              <a:t>años</a:t>
            </a:r>
            <a:r>
              <a:rPr lang="en-US" dirty="0" smtClean="0"/>
              <a:t> y </a:t>
            </a:r>
            <a:r>
              <a:rPr lang="en-US" dirty="0" err="1" smtClean="0"/>
              <a:t>más</a:t>
            </a:r>
            <a:r>
              <a:rPr lang="en-US" b="1" dirty="0" smtClean="0"/>
              <a:t>:</a:t>
            </a:r>
            <a:r>
              <a:rPr lang="en-US" b="1" dirty="0"/>
              <a:t> </a:t>
            </a:r>
            <a:r>
              <a:rPr lang="en-US" dirty="0"/>
              <a:t>3.9</a:t>
            </a:r>
            <a:r>
              <a:rPr lang="en-US" dirty="0" smtClean="0"/>
              <a:t>%</a:t>
            </a:r>
            <a:endParaRPr lang="en-US" b="1" dirty="0"/>
          </a:p>
          <a:p>
            <a:r>
              <a:rPr lang="en-US" dirty="0" err="1" smtClean="0"/>
              <a:t>Edad</a:t>
            </a:r>
            <a:r>
              <a:rPr lang="en-US" dirty="0" smtClean="0"/>
              <a:t> media: 20 </a:t>
            </a:r>
            <a:r>
              <a:rPr lang="en-US" dirty="0" err="1" smtClean="0"/>
              <a:t>años</a:t>
            </a:r>
            <a:endParaRPr lang="en-US" dirty="0" smtClean="0"/>
          </a:p>
          <a:p>
            <a:r>
              <a:rPr lang="en-US" dirty="0" err="1" smtClean="0"/>
              <a:t>Incremento</a:t>
            </a:r>
            <a:r>
              <a:rPr lang="en-US" dirty="0" smtClean="0"/>
              <a:t> </a:t>
            </a:r>
            <a:r>
              <a:rPr lang="en-US" dirty="0" err="1" smtClean="0"/>
              <a:t>anual</a:t>
            </a:r>
            <a:r>
              <a:rPr lang="en-US" dirty="0" smtClean="0"/>
              <a:t>: 1,98 % (2011)</a:t>
            </a:r>
          </a:p>
          <a:p>
            <a:r>
              <a:rPr lang="en-US" dirty="0" err="1" smtClean="0"/>
              <a:t>Tasa</a:t>
            </a:r>
            <a:r>
              <a:rPr lang="en-US" dirty="0" smtClean="0"/>
              <a:t> de </a:t>
            </a:r>
            <a:r>
              <a:rPr lang="en-US" dirty="0" err="1" smtClean="0"/>
              <a:t>natalidad</a:t>
            </a:r>
            <a:r>
              <a:rPr lang="en-US" dirty="0" smtClean="0"/>
              <a:t> </a:t>
            </a:r>
            <a:r>
              <a:rPr lang="en-US" dirty="0" err="1" smtClean="0"/>
              <a:t>bruta</a:t>
            </a:r>
            <a:r>
              <a:rPr lang="en-US" dirty="0" smtClean="0"/>
              <a:t>: 26,96 %</a:t>
            </a:r>
          </a:p>
          <a:p>
            <a:r>
              <a:rPr lang="en-US" dirty="0" err="1" smtClean="0"/>
              <a:t>Tasa</a:t>
            </a:r>
            <a:r>
              <a:rPr lang="en-US" dirty="0" smtClean="0"/>
              <a:t> </a:t>
            </a:r>
            <a:r>
              <a:rPr lang="en-US" dirty="0" err="1" smtClean="0"/>
              <a:t>bruta</a:t>
            </a:r>
            <a:r>
              <a:rPr lang="en-US" dirty="0" smtClean="0"/>
              <a:t> de </a:t>
            </a:r>
            <a:r>
              <a:rPr lang="en-US" dirty="0" err="1" smtClean="0"/>
              <a:t>mortalidad</a:t>
            </a:r>
            <a:r>
              <a:rPr lang="en-US" dirty="0" smtClean="0"/>
              <a:t>: 4,98 %</a:t>
            </a:r>
          </a:p>
          <a:p>
            <a:r>
              <a:rPr lang="en-US" dirty="0" err="1" smtClean="0"/>
              <a:t>Tasa</a:t>
            </a:r>
            <a:r>
              <a:rPr lang="en-US" dirty="0" smtClean="0"/>
              <a:t> de </a:t>
            </a:r>
            <a:r>
              <a:rPr lang="en-US" dirty="0" err="1" smtClean="0"/>
              <a:t>migración</a:t>
            </a:r>
            <a:r>
              <a:rPr lang="en-US" dirty="0" smtClean="0"/>
              <a:t>: - 2,12 %</a:t>
            </a:r>
          </a:p>
          <a:p>
            <a:r>
              <a:rPr lang="en-US" dirty="0" err="1" smtClean="0"/>
              <a:t>Población</a:t>
            </a:r>
            <a:r>
              <a:rPr lang="en-US" dirty="0" smtClean="0"/>
              <a:t> </a:t>
            </a:r>
            <a:r>
              <a:rPr lang="en-US" dirty="0" err="1" smtClean="0"/>
              <a:t>urbana</a:t>
            </a:r>
            <a:r>
              <a:rPr lang="en-US" dirty="0" smtClean="0"/>
              <a:t>, 49 % (</a:t>
            </a:r>
            <a:r>
              <a:rPr lang="en-US" dirty="0" err="1" smtClean="0"/>
              <a:t>incremento</a:t>
            </a:r>
            <a:r>
              <a:rPr lang="en-US" dirty="0" smtClean="0"/>
              <a:t> </a:t>
            </a:r>
            <a:r>
              <a:rPr lang="en-US" dirty="0" err="1" smtClean="0"/>
              <a:t>anual</a:t>
            </a:r>
            <a:r>
              <a:rPr lang="en-US" dirty="0" smtClean="0"/>
              <a:t>: 3,4 %)</a:t>
            </a:r>
          </a:p>
          <a:p>
            <a:r>
              <a:rPr lang="en-US" dirty="0" err="1" smtClean="0"/>
              <a:t>Mortalidad</a:t>
            </a:r>
            <a:r>
              <a:rPr lang="en-US" dirty="0" smtClean="0"/>
              <a:t> </a:t>
            </a:r>
            <a:r>
              <a:rPr lang="en-US" dirty="0" err="1" smtClean="0"/>
              <a:t>infantil</a:t>
            </a:r>
            <a:r>
              <a:rPr lang="en-US" dirty="0" smtClean="0"/>
              <a:t>: 26,02 </a:t>
            </a:r>
            <a:r>
              <a:rPr lang="en-US" dirty="0" err="1" smtClean="0"/>
              <a:t>por</a:t>
            </a:r>
            <a:r>
              <a:rPr lang="en-US" dirty="0" smtClean="0"/>
              <a:t> mil</a:t>
            </a:r>
          </a:p>
          <a:p>
            <a:r>
              <a:rPr lang="en-US" dirty="0" smtClean="0"/>
              <a:t>Esperanza de </a:t>
            </a:r>
            <a:r>
              <a:rPr lang="en-US" dirty="0" err="1" smtClean="0"/>
              <a:t>vida</a:t>
            </a:r>
            <a:r>
              <a:rPr lang="en-US" dirty="0" smtClean="0"/>
              <a:t> al </a:t>
            </a:r>
            <a:r>
              <a:rPr lang="en-US" dirty="0" err="1" smtClean="0"/>
              <a:t>nacer</a:t>
            </a:r>
            <a:r>
              <a:rPr lang="en-US" dirty="0" smtClean="0"/>
              <a:t>: 70,88 </a:t>
            </a:r>
            <a:r>
              <a:rPr lang="en-US" dirty="0" err="1" smtClean="0"/>
              <a:t>años</a:t>
            </a:r>
            <a:endParaRPr lang="en-US" dirty="0" smtClean="0"/>
          </a:p>
          <a:p>
            <a:r>
              <a:rPr lang="en-US" dirty="0" err="1" smtClean="0"/>
              <a:t>Tasa</a:t>
            </a:r>
            <a:r>
              <a:rPr lang="en-US" dirty="0" smtClean="0"/>
              <a:t> de </a:t>
            </a:r>
            <a:r>
              <a:rPr lang="en-US" dirty="0" err="1" smtClean="0"/>
              <a:t>fecundidad</a:t>
            </a:r>
            <a:r>
              <a:rPr lang="en-US" dirty="0" smtClean="0"/>
              <a:t>: 3,27</a:t>
            </a:r>
            <a:br>
              <a:rPr lang="en-US" dirty="0" smtClean="0"/>
            </a:br>
            <a:endParaRPr lang="es-E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ww.ub.edu/medame/Banderas/guatemala2010.bmp"/>
          <p:cNvPicPr>
            <a:picLocks noChangeAspect="1" noChangeArrowheads="1"/>
          </p:cNvPicPr>
          <p:nvPr/>
        </p:nvPicPr>
        <p:blipFill>
          <a:blip r:embed="rId2" cstate="print"/>
          <a:srcRect/>
          <a:stretch>
            <a:fillRect/>
          </a:stretch>
        </p:blipFill>
        <p:spPr bwMode="auto">
          <a:xfrm>
            <a:off x="899592" y="1117992"/>
            <a:ext cx="6840760" cy="4766104"/>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www.ub.edu/medame/Banderas/guatemala2050.bmp"/>
          <p:cNvPicPr>
            <a:picLocks noChangeAspect="1" noChangeArrowheads="1"/>
          </p:cNvPicPr>
          <p:nvPr/>
        </p:nvPicPr>
        <p:blipFill>
          <a:blip r:embed="rId2" cstate="print"/>
          <a:srcRect/>
          <a:stretch>
            <a:fillRect/>
          </a:stretch>
        </p:blipFill>
        <p:spPr bwMode="auto">
          <a:xfrm>
            <a:off x="755576" y="836712"/>
            <a:ext cx="7272808" cy="506712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800" dirty="0" smtClean="0"/>
              <a:t>GRUPOS ETNICOS Y CULTURALES</a:t>
            </a:r>
            <a:endParaRPr lang="es-ES" sz="2800" dirty="0"/>
          </a:p>
        </p:txBody>
      </p:sp>
      <p:sp>
        <p:nvSpPr>
          <p:cNvPr id="3" name="2 Marcador de contenido"/>
          <p:cNvSpPr>
            <a:spLocks noGrp="1"/>
          </p:cNvSpPr>
          <p:nvPr>
            <p:ph idx="1"/>
          </p:nvPr>
        </p:nvSpPr>
        <p:spPr/>
        <p:txBody>
          <a:bodyPr>
            <a:normAutofit lnSpcReduction="10000"/>
          </a:bodyPr>
          <a:lstStyle/>
          <a:p>
            <a:r>
              <a:rPr lang="es-ES" dirty="0" smtClean="0"/>
              <a:t>Religiones: católicos, protestantes y creencias mayas</a:t>
            </a:r>
          </a:p>
          <a:p>
            <a:r>
              <a:rPr lang="es-ES" dirty="0" smtClean="0"/>
              <a:t>Lenguas: </a:t>
            </a:r>
          </a:p>
          <a:p>
            <a:pPr lvl="1"/>
            <a:r>
              <a:rPr lang="es-ES" dirty="0" smtClean="0"/>
              <a:t>Español 60 %</a:t>
            </a:r>
          </a:p>
          <a:p>
            <a:pPr lvl="1"/>
            <a:r>
              <a:rPr lang="es-ES" dirty="0" smtClean="0"/>
              <a:t>Lenguas amerindias 40 %.</a:t>
            </a:r>
          </a:p>
          <a:p>
            <a:pPr lvl="1"/>
            <a:r>
              <a:rPr lang="es-ES" dirty="0" smtClean="0"/>
              <a:t>Están reconocidas 23 lenguas amerindias, principalmente: quiche, </a:t>
            </a:r>
            <a:r>
              <a:rPr lang="es-ES" dirty="0" err="1" smtClean="0"/>
              <a:t>Cacchiquel</a:t>
            </a:r>
            <a:r>
              <a:rPr lang="es-ES" dirty="0" smtClean="0"/>
              <a:t>, </a:t>
            </a:r>
            <a:r>
              <a:rPr lang="es-ES" dirty="0" err="1" smtClean="0"/>
              <a:t>Kekchi</a:t>
            </a:r>
            <a:r>
              <a:rPr lang="es-ES" dirty="0" smtClean="0"/>
              <a:t>, </a:t>
            </a:r>
            <a:r>
              <a:rPr lang="es-ES" dirty="0" err="1" smtClean="0"/>
              <a:t>Mam</a:t>
            </a:r>
            <a:r>
              <a:rPr lang="es-ES" dirty="0" smtClean="0"/>
              <a:t>, </a:t>
            </a:r>
            <a:r>
              <a:rPr lang="es-ES" dirty="0" err="1" smtClean="0"/>
              <a:t>Garifuna</a:t>
            </a:r>
            <a:r>
              <a:rPr lang="es-ES" dirty="0" smtClean="0"/>
              <a:t> y </a:t>
            </a:r>
            <a:r>
              <a:rPr lang="es-ES" dirty="0" err="1" smtClean="0"/>
              <a:t>Xinca</a:t>
            </a:r>
            <a:endParaRPr lang="es-ES" dirty="0" smtClean="0"/>
          </a:p>
          <a:p>
            <a:r>
              <a:rPr lang="es-ES" dirty="0" smtClean="0"/>
              <a:t>El 38 % de la población es indígena </a:t>
            </a:r>
          </a:p>
          <a:p>
            <a:endParaRPr lang="es-ES" dirty="0"/>
          </a:p>
          <a:p>
            <a:endParaRPr lang="es-ES" dirty="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214313"/>
            <a:ext cx="9286875" cy="6429375"/>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752475" y="90488"/>
            <a:ext cx="7639050" cy="6677025"/>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214313"/>
            <a:ext cx="9172575" cy="6429375"/>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14288"/>
            <a:ext cx="9658350" cy="6829425"/>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0" y="185738"/>
            <a:ext cx="9210675" cy="6486525"/>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0" y="147638"/>
            <a:ext cx="9296400" cy="656272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entral America political map"/>
          <p:cNvPicPr>
            <a:picLocks noChangeAspect="1" noChangeArrowheads="1"/>
          </p:cNvPicPr>
          <p:nvPr/>
        </p:nvPicPr>
        <p:blipFill>
          <a:blip r:embed="rId2" cstate="print"/>
          <a:srcRect/>
          <a:stretch>
            <a:fillRect/>
          </a:stretch>
        </p:blipFill>
        <p:spPr bwMode="auto">
          <a:xfrm>
            <a:off x="683568" y="332656"/>
            <a:ext cx="7143750" cy="571500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0" y="138113"/>
            <a:ext cx="10077450" cy="6581775"/>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a:bodyPr>
          <a:lstStyle/>
          <a:p>
            <a:r>
              <a:rPr lang="es-ES" sz="2800" dirty="0" smtClean="0"/>
              <a:t>ACROPOLIS MAYA</a:t>
            </a:r>
            <a:endParaRPr lang="es-ES" sz="2800" dirty="0"/>
          </a:p>
        </p:txBody>
      </p:sp>
      <p:pic>
        <p:nvPicPr>
          <p:cNvPr id="1026" name="Picture 2" descr="http://wa4.www.artehistoria.jcyl.es/civilizaciones/jpg/AMA10290.jpg"/>
          <p:cNvPicPr>
            <a:picLocks noChangeAspect="1" noChangeArrowheads="1"/>
          </p:cNvPicPr>
          <p:nvPr/>
        </p:nvPicPr>
        <p:blipFill>
          <a:blip r:embed="rId2" cstate="print"/>
          <a:srcRect/>
          <a:stretch>
            <a:fillRect/>
          </a:stretch>
        </p:blipFill>
        <p:spPr bwMode="auto">
          <a:xfrm>
            <a:off x="1763688" y="2348880"/>
            <a:ext cx="5558510" cy="36004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922114"/>
          </a:xfrm>
        </p:spPr>
        <p:txBody>
          <a:bodyPr>
            <a:normAutofit/>
          </a:bodyPr>
          <a:lstStyle/>
          <a:p>
            <a:r>
              <a:rPr lang="es-ES" sz="2400" dirty="0" smtClean="0"/>
              <a:t>PIRAMIDE MAYA</a:t>
            </a:r>
            <a:endParaRPr lang="es-ES" sz="2400" dirty="0"/>
          </a:p>
        </p:txBody>
      </p:sp>
      <p:pic>
        <p:nvPicPr>
          <p:cNvPr id="37890" name="Picture 2" descr="mexicouxmal01.jpg"/>
          <p:cNvPicPr>
            <a:picLocks noChangeAspect="1" noChangeArrowheads="1"/>
          </p:cNvPicPr>
          <p:nvPr/>
        </p:nvPicPr>
        <p:blipFill>
          <a:blip r:embed="rId2" cstate="print"/>
          <a:srcRect/>
          <a:stretch>
            <a:fillRect/>
          </a:stretch>
        </p:blipFill>
        <p:spPr bwMode="auto">
          <a:xfrm>
            <a:off x="1187624" y="1916832"/>
            <a:ext cx="6336704" cy="421391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800" smtClean="0"/>
              <a:t>MAPA CULTURA MAYA</a:t>
            </a:r>
            <a:endParaRPr lang="es-ES" sz="2800"/>
          </a:p>
        </p:txBody>
      </p:sp>
      <p:pic>
        <p:nvPicPr>
          <p:cNvPr id="38914" name="Picture 2" descr="http://html.rincondelvago.com/000297720.png"/>
          <p:cNvPicPr>
            <a:picLocks noChangeAspect="1" noChangeArrowheads="1"/>
          </p:cNvPicPr>
          <p:nvPr/>
        </p:nvPicPr>
        <p:blipFill>
          <a:blip r:embed="rId2" cstate="print"/>
          <a:srcRect/>
          <a:stretch>
            <a:fillRect/>
          </a:stretch>
        </p:blipFill>
        <p:spPr bwMode="auto">
          <a:xfrm>
            <a:off x="1043608" y="1818356"/>
            <a:ext cx="5976664" cy="4563264"/>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800" dirty="0" smtClean="0"/>
              <a:t>EDUCACION</a:t>
            </a:r>
            <a:endParaRPr lang="es-ES" sz="2800" dirty="0"/>
          </a:p>
        </p:txBody>
      </p:sp>
      <p:sp>
        <p:nvSpPr>
          <p:cNvPr id="3" name="2 Marcador de contenido"/>
          <p:cNvSpPr>
            <a:spLocks noGrp="1"/>
          </p:cNvSpPr>
          <p:nvPr>
            <p:ph idx="1"/>
          </p:nvPr>
        </p:nvSpPr>
        <p:spPr/>
        <p:txBody>
          <a:bodyPr/>
          <a:lstStyle/>
          <a:p>
            <a:r>
              <a:rPr lang="es-ES" dirty="0" smtClean="0"/>
              <a:t>Población alfabetizada mayor de 15 años: 69,1 %</a:t>
            </a:r>
          </a:p>
          <a:p>
            <a:r>
              <a:rPr lang="es-ES" dirty="0" smtClean="0"/>
              <a:t>Período medio de escolarización: 10 años (11 los hombres y 9 las mujeres)</a:t>
            </a:r>
          </a:p>
          <a:p>
            <a:r>
              <a:rPr lang="es-ES" dirty="0" smtClean="0"/>
              <a:t>Gasto público en educación: 3,2 % del PNB</a:t>
            </a:r>
            <a:endParaRPr lang="es-E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800" dirty="0" smtClean="0"/>
              <a:t>ECONOMIA</a:t>
            </a:r>
            <a:endParaRPr lang="es-ES" sz="2800" dirty="0"/>
          </a:p>
        </p:txBody>
      </p:sp>
      <p:sp>
        <p:nvSpPr>
          <p:cNvPr id="3" name="2 Marcador de contenido"/>
          <p:cNvSpPr>
            <a:spLocks noGrp="1"/>
          </p:cNvSpPr>
          <p:nvPr>
            <p:ph idx="1"/>
          </p:nvPr>
        </p:nvSpPr>
        <p:spPr/>
        <p:txBody>
          <a:bodyPr>
            <a:normAutofit fontScale="70000" lnSpcReduction="20000"/>
          </a:bodyPr>
          <a:lstStyle/>
          <a:p>
            <a:r>
              <a:rPr lang="es-ES" dirty="0" smtClean="0"/>
              <a:t>Es un país pobre en términos absolutos y relativos, pues su PNB “per cápita” es la mitad del de AL. Y Caribe.</a:t>
            </a:r>
          </a:p>
          <a:p>
            <a:r>
              <a:rPr lang="es-ES" dirty="0" smtClean="0"/>
              <a:t>El sector agrícola aporta el 15 % del PNB pero el 50 % de la mano de obra.</a:t>
            </a:r>
          </a:p>
          <a:p>
            <a:r>
              <a:rPr lang="es-ES" dirty="0" smtClean="0"/>
              <a:t>La agricultura para la exportación incluye: café, </a:t>
            </a:r>
            <a:r>
              <a:rPr lang="es-ES" dirty="0" err="1" smtClean="0"/>
              <a:t>azúzar</a:t>
            </a:r>
            <a:r>
              <a:rPr lang="es-ES" dirty="0" smtClean="0"/>
              <a:t> y bananas.</a:t>
            </a:r>
          </a:p>
          <a:p>
            <a:r>
              <a:rPr lang="es-ES" dirty="0" smtClean="0"/>
              <a:t>Tras el final de la guerra en 1996 existe estabilidad política en el país y está atrayendo inversores extranjeros. </a:t>
            </a:r>
          </a:p>
          <a:p>
            <a:r>
              <a:rPr lang="es-ES" dirty="0" smtClean="0"/>
              <a:t>A partir de 2006 debido a la forma por parte de Guatemala del Central American Free </a:t>
            </a:r>
            <a:r>
              <a:rPr lang="es-ES" dirty="0" err="1" smtClean="0"/>
              <a:t>Trade</a:t>
            </a:r>
            <a:r>
              <a:rPr lang="es-ES" dirty="0" smtClean="0"/>
              <a:t> </a:t>
            </a:r>
            <a:r>
              <a:rPr lang="es-ES" dirty="0" err="1" smtClean="0"/>
              <a:t>Agreement</a:t>
            </a:r>
            <a:r>
              <a:rPr lang="es-ES" dirty="0" smtClean="0"/>
              <a:t>, se ha incrementado la producción de etanol y de productos no tradicionales.</a:t>
            </a:r>
          </a:p>
          <a:p>
            <a:r>
              <a:rPr lang="es-ES" dirty="0" smtClean="0"/>
              <a:t>Pero la inseguridad civil, la escasez de recursos humanos preparados y la débil </a:t>
            </a:r>
            <a:r>
              <a:rPr lang="es-ES" dirty="0" err="1" smtClean="0"/>
              <a:t>infraestrutura</a:t>
            </a:r>
            <a:r>
              <a:rPr lang="es-ES" dirty="0" smtClean="0"/>
              <a:t>, frena la entrada de inversores extranjeros.</a:t>
            </a:r>
          </a:p>
          <a:p>
            <a:endParaRPr lang="es-ES" dirty="0" smtClean="0"/>
          </a:p>
          <a:p>
            <a:endParaRPr lang="es-E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800" dirty="0" smtClean="0"/>
              <a:t>BRECHA SOCIAL EN GUATEMALA</a:t>
            </a:r>
            <a:endParaRPr lang="es-ES" sz="2800" dirty="0"/>
          </a:p>
        </p:txBody>
      </p:sp>
      <p:sp>
        <p:nvSpPr>
          <p:cNvPr id="3" name="2 Marcador de contenido"/>
          <p:cNvSpPr>
            <a:spLocks noGrp="1"/>
          </p:cNvSpPr>
          <p:nvPr>
            <p:ph idx="1"/>
          </p:nvPr>
        </p:nvSpPr>
        <p:spPr/>
        <p:txBody>
          <a:bodyPr>
            <a:normAutofit fontScale="55000" lnSpcReduction="20000"/>
          </a:bodyPr>
          <a:lstStyle/>
          <a:p>
            <a:r>
              <a:rPr lang="en-US" dirty="0" smtClean="0"/>
              <a:t>La </a:t>
            </a:r>
            <a:r>
              <a:rPr lang="en-US" dirty="0" err="1" smtClean="0"/>
              <a:t>distribuión</a:t>
            </a:r>
            <a:r>
              <a:rPr lang="en-US" dirty="0" smtClean="0"/>
              <a:t> de la </a:t>
            </a:r>
            <a:r>
              <a:rPr lang="en-US" dirty="0" err="1" smtClean="0"/>
              <a:t>renta</a:t>
            </a:r>
            <a:r>
              <a:rPr lang="en-US" dirty="0" smtClean="0"/>
              <a:t> </a:t>
            </a:r>
            <a:r>
              <a:rPr lang="en-US" dirty="0" err="1" smtClean="0"/>
              <a:t>es</a:t>
            </a:r>
            <a:r>
              <a:rPr lang="en-US" dirty="0" smtClean="0"/>
              <a:t> </a:t>
            </a:r>
            <a:r>
              <a:rPr lang="en-US" dirty="0" err="1" smtClean="0"/>
              <a:t>muy</a:t>
            </a:r>
            <a:r>
              <a:rPr lang="en-US" dirty="0" smtClean="0"/>
              <a:t> </a:t>
            </a:r>
            <a:r>
              <a:rPr lang="en-US" dirty="0" err="1" smtClean="0"/>
              <a:t>desigual</a:t>
            </a:r>
            <a:r>
              <a:rPr lang="en-US" dirty="0" smtClean="0"/>
              <a:t>. El 10 % d </a:t>
            </a:r>
            <a:r>
              <a:rPr lang="en-US" dirty="0" err="1" smtClean="0"/>
              <a:t>elos</a:t>
            </a:r>
            <a:r>
              <a:rPr lang="en-US" dirty="0" smtClean="0"/>
              <a:t> </a:t>
            </a:r>
            <a:r>
              <a:rPr lang="en-US" dirty="0" err="1" smtClean="0"/>
              <a:t>ricos</a:t>
            </a:r>
            <a:r>
              <a:rPr lang="en-US" dirty="0" smtClean="0"/>
              <a:t> </a:t>
            </a:r>
            <a:r>
              <a:rPr lang="en-US" dirty="0" err="1" smtClean="0"/>
              <a:t>acapara</a:t>
            </a:r>
            <a:r>
              <a:rPr lang="en-US" dirty="0" smtClean="0"/>
              <a:t> el 40% del </a:t>
            </a:r>
            <a:r>
              <a:rPr lang="en-US" dirty="0" err="1" smtClean="0"/>
              <a:t>consumo</a:t>
            </a:r>
            <a:r>
              <a:rPr lang="en-US" dirty="0" smtClean="0"/>
              <a:t> </a:t>
            </a:r>
            <a:r>
              <a:rPr lang="en-US" dirty="0" err="1" smtClean="0"/>
              <a:t>nacional</a:t>
            </a:r>
            <a:r>
              <a:rPr lang="en-US" dirty="0" smtClean="0"/>
              <a:t>. </a:t>
            </a:r>
          </a:p>
          <a:p>
            <a:r>
              <a:rPr lang="en-US" dirty="0" err="1" smtClean="0"/>
              <a:t>Más</a:t>
            </a:r>
            <a:r>
              <a:rPr lang="en-US" dirty="0" smtClean="0"/>
              <a:t> de la </a:t>
            </a:r>
            <a:r>
              <a:rPr lang="en-US" dirty="0" err="1" smtClean="0"/>
              <a:t>mitad</a:t>
            </a:r>
            <a:r>
              <a:rPr lang="en-US" dirty="0" smtClean="0"/>
              <a:t> de la </a:t>
            </a:r>
            <a:r>
              <a:rPr lang="en-US" dirty="0" err="1" smtClean="0"/>
              <a:t>población</a:t>
            </a:r>
            <a:r>
              <a:rPr lang="en-US" dirty="0" smtClean="0"/>
              <a:t> vive </a:t>
            </a:r>
            <a:r>
              <a:rPr lang="en-US" dirty="0" err="1" smtClean="0"/>
              <a:t>bajo</a:t>
            </a:r>
            <a:r>
              <a:rPr lang="en-US" dirty="0" smtClean="0"/>
              <a:t> la </a:t>
            </a:r>
            <a:r>
              <a:rPr lang="en-US" dirty="0" err="1" smtClean="0"/>
              <a:t>línea</a:t>
            </a:r>
            <a:r>
              <a:rPr lang="en-US" dirty="0" smtClean="0"/>
              <a:t> de la </a:t>
            </a:r>
            <a:r>
              <a:rPr lang="en-US" dirty="0" err="1" smtClean="0"/>
              <a:t>pobreza</a:t>
            </a:r>
            <a:r>
              <a:rPr lang="en-US" dirty="0" smtClean="0"/>
              <a:t>. 15 % </a:t>
            </a:r>
            <a:r>
              <a:rPr lang="en-US" dirty="0" err="1" smtClean="0"/>
              <a:t>viven</a:t>
            </a:r>
            <a:r>
              <a:rPr lang="en-US" dirty="0" smtClean="0"/>
              <a:t> en </a:t>
            </a:r>
            <a:r>
              <a:rPr lang="en-US" dirty="0" err="1" smtClean="0"/>
              <a:t>pobreza</a:t>
            </a:r>
            <a:r>
              <a:rPr lang="en-US" dirty="0" smtClean="0"/>
              <a:t> </a:t>
            </a:r>
            <a:r>
              <a:rPr lang="en-US" dirty="0" err="1" smtClean="0"/>
              <a:t>extrema</a:t>
            </a:r>
            <a:r>
              <a:rPr lang="en-US" dirty="0" smtClean="0"/>
              <a:t>.</a:t>
            </a:r>
          </a:p>
          <a:p>
            <a:r>
              <a:rPr lang="en-US" dirty="0" smtClean="0"/>
              <a:t>Entre los </a:t>
            </a:r>
            <a:r>
              <a:rPr lang="en-US" dirty="0" err="1" smtClean="0"/>
              <a:t>indígenas</a:t>
            </a:r>
            <a:r>
              <a:rPr lang="en-US" dirty="0" smtClean="0"/>
              <a:t>  la </a:t>
            </a:r>
            <a:r>
              <a:rPr lang="en-US" dirty="0" err="1" smtClean="0"/>
              <a:t>pobreza</a:t>
            </a:r>
            <a:r>
              <a:rPr lang="en-US" dirty="0" smtClean="0"/>
              <a:t> </a:t>
            </a:r>
            <a:r>
              <a:rPr lang="en-US" dirty="0" err="1" smtClean="0"/>
              <a:t>abarca</a:t>
            </a:r>
            <a:r>
              <a:rPr lang="en-US" dirty="0" smtClean="0"/>
              <a:t> al 76 % y el 28 % </a:t>
            </a:r>
            <a:r>
              <a:rPr lang="en-US" dirty="0" err="1" smtClean="0"/>
              <a:t>están</a:t>
            </a:r>
            <a:r>
              <a:rPr lang="en-US" dirty="0" smtClean="0"/>
              <a:t> en </a:t>
            </a:r>
            <a:r>
              <a:rPr lang="en-US" dirty="0" err="1" smtClean="0"/>
              <a:t>situación</a:t>
            </a:r>
            <a:r>
              <a:rPr lang="en-US" dirty="0" smtClean="0"/>
              <a:t> de </a:t>
            </a:r>
            <a:r>
              <a:rPr lang="en-US" dirty="0" err="1" smtClean="0"/>
              <a:t>pobreza</a:t>
            </a:r>
            <a:r>
              <a:rPr lang="en-US" dirty="0" smtClean="0"/>
              <a:t> </a:t>
            </a:r>
            <a:r>
              <a:rPr lang="en-US" dirty="0" err="1" smtClean="0"/>
              <a:t>extrema</a:t>
            </a:r>
            <a:endParaRPr lang="en-US" dirty="0" smtClean="0"/>
          </a:p>
          <a:p>
            <a:r>
              <a:rPr lang="en-US" dirty="0" smtClean="0"/>
              <a:t>El 43 % de los </a:t>
            </a:r>
            <a:r>
              <a:rPr lang="en-US" dirty="0" err="1" smtClean="0"/>
              <a:t>niños</a:t>
            </a:r>
            <a:r>
              <a:rPr lang="en-US" dirty="0" smtClean="0"/>
              <a:t> </a:t>
            </a:r>
            <a:r>
              <a:rPr lang="en-US" dirty="0" err="1" smtClean="0"/>
              <a:t>están</a:t>
            </a:r>
            <a:r>
              <a:rPr lang="en-US" dirty="0" smtClean="0"/>
              <a:t> </a:t>
            </a:r>
            <a:r>
              <a:rPr lang="en-US" dirty="0" err="1" smtClean="0"/>
              <a:t>malnutridos</a:t>
            </a:r>
            <a:r>
              <a:rPr lang="en-US" dirty="0" smtClean="0"/>
              <a:t>. Es </a:t>
            </a:r>
            <a:r>
              <a:rPr lang="en-US" dirty="0" err="1" smtClean="0"/>
              <a:t>uno</a:t>
            </a:r>
            <a:r>
              <a:rPr lang="en-US" dirty="0" smtClean="0"/>
              <a:t> de los </a:t>
            </a:r>
            <a:r>
              <a:rPr lang="en-US" dirty="0" err="1" smtClean="0"/>
              <a:t>países</a:t>
            </a:r>
            <a:r>
              <a:rPr lang="en-US" dirty="0" smtClean="0"/>
              <a:t> del </a:t>
            </a:r>
            <a:r>
              <a:rPr lang="en-US" dirty="0" err="1" smtClean="0"/>
              <a:t>mundo</a:t>
            </a:r>
            <a:r>
              <a:rPr lang="en-US" dirty="0" smtClean="0"/>
              <a:t> con mayor </a:t>
            </a:r>
            <a:r>
              <a:rPr lang="en-US" dirty="0" err="1" smtClean="0"/>
              <a:t>tasa</a:t>
            </a:r>
            <a:r>
              <a:rPr lang="en-US" dirty="0" smtClean="0"/>
              <a:t> de </a:t>
            </a:r>
            <a:r>
              <a:rPr lang="en-US" dirty="0" err="1" smtClean="0"/>
              <a:t>desnutrición</a:t>
            </a:r>
            <a:r>
              <a:rPr lang="en-US" dirty="0" smtClean="0"/>
              <a:t> </a:t>
            </a:r>
            <a:r>
              <a:rPr lang="en-US" dirty="0" err="1" smtClean="0"/>
              <a:t>infantil</a:t>
            </a:r>
            <a:r>
              <a:rPr lang="en-US" dirty="0" smtClean="0"/>
              <a:t>.</a:t>
            </a:r>
          </a:p>
          <a:p>
            <a:r>
              <a:rPr lang="en-US" dirty="0" smtClean="0"/>
              <a:t>El </a:t>
            </a:r>
            <a:r>
              <a:rPr lang="en-US" dirty="0" err="1" smtClean="0"/>
              <a:t>presidente</a:t>
            </a:r>
            <a:r>
              <a:rPr lang="en-US" dirty="0" smtClean="0"/>
              <a:t> Colon </a:t>
            </a:r>
            <a:r>
              <a:rPr lang="en-US" dirty="0" err="1" smtClean="0"/>
              <a:t>implementa</a:t>
            </a:r>
            <a:r>
              <a:rPr lang="en-US" dirty="0" smtClean="0"/>
              <a:t> </a:t>
            </a:r>
            <a:r>
              <a:rPr lang="en-US" dirty="0" err="1" smtClean="0"/>
              <a:t>desde</a:t>
            </a:r>
            <a:r>
              <a:rPr lang="en-US" dirty="0" smtClean="0"/>
              <a:t> 2008 los </a:t>
            </a:r>
            <a:r>
              <a:rPr lang="en-US" dirty="0" err="1" smtClean="0"/>
              <a:t>programas</a:t>
            </a:r>
            <a:r>
              <a:rPr lang="en-US" dirty="0" smtClean="0"/>
              <a:t> de </a:t>
            </a:r>
            <a:r>
              <a:rPr lang="en-US" dirty="0" err="1" smtClean="0"/>
              <a:t>transferencia</a:t>
            </a:r>
            <a:r>
              <a:rPr lang="en-US" dirty="0" smtClean="0"/>
              <a:t> de </a:t>
            </a:r>
            <a:r>
              <a:rPr lang="en-US" dirty="0" err="1" smtClean="0"/>
              <a:t>rentas</a:t>
            </a:r>
            <a:r>
              <a:rPr lang="en-US" dirty="0" smtClean="0"/>
              <a:t> a los </a:t>
            </a:r>
            <a:r>
              <a:rPr lang="en-US" dirty="0" err="1" smtClean="0"/>
              <a:t>pobres</a:t>
            </a:r>
            <a:r>
              <a:rPr lang="en-US" dirty="0" smtClean="0"/>
              <a:t>, </a:t>
            </a:r>
            <a:r>
              <a:rPr lang="en-US" dirty="0" err="1" smtClean="0"/>
              <a:t>desarrollados</a:t>
            </a:r>
            <a:r>
              <a:rPr lang="en-US" dirty="0" smtClean="0"/>
              <a:t> en </a:t>
            </a:r>
            <a:r>
              <a:rPr lang="en-US" dirty="0" err="1" smtClean="0"/>
              <a:t>Brasil</a:t>
            </a:r>
            <a:r>
              <a:rPr lang="en-US" dirty="0" smtClean="0"/>
              <a:t> y México. </a:t>
            </a:r>
            <a:r>
              <a:rPr lang="en-US" dirty="0" err="1" smtClean="0"/>
              <a:t>Están</a:t>
            </a:r>
            <a:r>
              <a:rPr lang="en-US" dirty="0" smtClean="0"/>
              <a:t> </a:t>
            </a:r>
            <a:r>
              <a:rPr lang="en-US" dirty="0" err="1" smtClean="0"/>
              <a:t>condicionados</a:t>
            </a:r>
            <a:r>
              <a:rPr lang="en-US" dirty="0" smtClean="0"/>
              <a:t> </a:t>
            </a:r>
            <a:r>
              <a:rPr lang="en-US" dirty="0" err="1" smtClean="0"/>
              <a:t>estos</a:t>
            </a:r>
            <a:r>
              <a:rPr lang="en-US" dirty="0" smtClean="0"/>
              <a:t> </a:t>
            </a:r>
            <a:r>
              <a:rPr lang="en-US" dirty="0" err="1" smtClean="0"/>
              <a:t>programas</a:t>
            </a:r>
            <a:r>
              <a:rPr lang="en-US" dirty="0" smtClean="0"/>
              <a:t> a la </a:t>
            </a:r>
            <a:r>
              <a:rPr lang="en-US" dirty="0" err="1" smtClean="0"/>
              <a:t>asistencia</a:t>
            </a:r>
            <a:r>
              <a:rPr lang="en-US" dirty="0" smtClean="0"/>
              <a:t> de los </a:t>
            </a:r>
            <a:r>
              <a:rPr lang="en-US" dirty="0" err="1" smtClean="0"/>
              <a:t>niños</a:t>
            </a:r>
            <a:r>
              <a:rPr lang="en-US" dirty="0" smtClean="0"/>
              <a:t> a la </a:t>
            </a:r>
            <a:r>
              <a:rPr lang="en-US" dirty="0" err="1" smtClean="0"/>
              <a:t>escuela</a:t>
            </a:r>
            <a:r>
              <a:rPr lang="en-US" dirty="0" smtClean="0"/>
              <a:t> y de </a:t>
            </a:r>
            <a:r>
              <a:rPr lang="en-US" dirty="0" err="1" smtClean="0"/>
              <a:t>acudir</a:t>
            </a:r>
            <a:r>
              <a:rPr lang="en-US" dirty="0" smtClean="0"/>
              <a:t> con </a:t>
            </a:r>
            <a:r>
              <a:rPr lang="en-US" dirty="0" err="1" smtClean="0"/>
              <a:t>regularidad</a:t>
            </a:r>
            <a:r>
              <a:rPr lang="en-US" dirty="0" smtClean="0"/>
              <a:t> al </a:t>
            </a:r>
            <a:r>
              <a:rPr lang="en-US" dirty="0" err="1" smtClean="0"/>
              <a:t>médico</a:t>
            </a:r>
            <a:r>
              <a:rPr lang="en-US" dirty="0" smtClean="0"/>
              <a:t>.</a:t>
            </a:r>
          </a:p>
          <a:p>
            <a:r>
              <a:rPr lang="en-US" dirty="0" smtClean="0"/>
              <a:t>La principal </a:t>
            </a:r>
            <a:r>
              <a:rPr lang="en-US" dirty="0" err="1" smtClean="0"/>
              <a:t>fuente</a:t>
            </a:r>
            <a:r>
              <a:rPr lang="en-US" dirty="0" smtClean="0"/>
              <a:t> de </a:t>
            </a:r>
            <a:r>
              <a:rPr lang="en-US" dirty="0" err="1" smtClean="0"/>
              <a:t>divisas</a:t>
            </a:r>
            <a:r>
              <a:rPr lang="en-US" dirty="0" smtClean="0"/>
              <a:t> del </a:t>
            </a:r>
            <a:r>
              <a:rPr lang="en-US" dirty="0" err="1" smtClean="0"/>
              <a:t>país</a:t>
            </a:r>
            <a:r>
              <a:rPr lang="en-US" dirty="0"/>
              <a:t> </a:t>
            </a:r>
            <a:r>
              <a:rPr lang="en-US" dirty="0" smtClean="0"/>
              <a:t>son </a:t>
            </a:r>
            <a:r>
              <a:rPr lang="en-US" dirty="0" err="1" smtClean="0"/>
              <a:t>las</a:t>
            </a:r>
            <a:r>
              <a:rPr lang="en-US" dirty="0" smtClean="0"/>
              <a:t> </a:t>
            </a:r>
            <a:r>
              <a:rPr lang="en-US" dirty="0" err="1" smtClean="0"/>
              <a:t>remesas</a:t>
            </a:r>
            <a:r>
              <a:rPr lang="en-US" dirty="0" smtClean="0"/>
              <a:t> de los </a:t>
            </a:r>
            <a:r>
              <a:rPr lang="en-US" dirty="0" err="1" smtClean="0"/>
              <a:t>emigrantes</a:t>
            </a:r>
            <a:r>
              <a:rPr lang="en-US" dirty="0" smtClean="0"/>
              <a:t>, </a:t>
            </a:r>
            <a:r>
              <a:rPr lang="en-US" dirty="0" err="1" smtClean="0"/>
              <a:t>principalmente</a:t>
            </a:r>
            <a:r>
              <a:rPr lang="en-US" dirty="0" smtClean="0"/>
              <a:t> </a:t>
            </a:r>
            <a:r>
              <a:rPr lang="en-US" dirty="0" err="1" smtClean="0"/>
              <a:t>desde</a:t>
            </a:r>
            <a:r>
              <a:rPr lang="en-US" dirty="0" smtClean="0"/>
              <a:t> EEUU. </a:t>
            </a:r>
            <a:r>
              <a:rPr lang="en-US" dirty="0" err="1" smtClean="0"/>
              <a:t>Alcanzan</a:t>
            </a:r>
            <a:r>
              <a:rPr lang="en-US" dirty="0" smtClean="0"/>
              <a:t> al 10 · del PNB y </a:t>
            </a:r>
            <a:r>
              <a:rPr lang="en-US" dirty="0" err="1" smtClean="0"/>
              <a:t>equivalen</a:t>
            </a:r>
            <a:r>
              <a:rPr lang="en-US" dirty="0" smtClean="0"/>
              <a:t> a 2/3 de </a:t>
            </a:r>
            <a:r>
              <a:rPr lang="en-US" dirty="0" err="1" smtClean="0"/>
              <a:t>las</a:t>
            </a:r>
            <a:r>
              <a:rPr lang="en-US" dirty="0" smtClean="0"/>
              <a:t> </a:t>
            </a:r>
            <a:r>
              <a:rPr lang="en-US" dirty="0" err="1" smtClean="0"/>
              <a:t>exportaciones</a:t>
            </a:r>
            <a:r>
              <a:rPr lang="en-US" dirty="0" smtClean="0"/>
              <a:t>.</a:t>
            </a:r>
          </a:p>
          <a:p>
            <a:r>
              <a:rPr lang="en-US" dirty="0" smtClean="0"/>
              <a:t>En 2009 la </a:t>
            </a:r>
            <a:r>
              <a:rPr lang="en-US" dirty="0" err="1" smtClean="0"/>
              <a:t>producción</a:t>
            </a:r>
            <a:r>
              <a:rPr lang="en-US" dirty="0" smtClean="0"/>
              <a:t> </a:t>
            </a:r>
            <a:r>
              <a:rPr lang="en-US" dirty="0" err="1" smtClean="0"/>
              <a:t>económica</a:t>
            </a:r>
            <a:r>
              <a:rPr lang="en-US" dirty="0" smtClean="0"/>
              <a:t> </a:t>
            </a:r>
            <a:r>
              <a:rPr lang="en-US" dirty="0" err="1" smtClean="0"/>
              <a:t>cayó</a:t>
            </a:r>
            <a:r>
              <a:rPr lang="en-US" dirty="0" smtClean="0"/>
              <a:t> </a:t>
            </a:r>
            <a:r>
              <a:rPr lang="en-US" dirty="0" err="1" smtClean="0"/>
              <a:t>debido</a:t>
            </a:r>
            <a:r>
              <a:rPr lang="en-US" dirty="0" smtClean="0"/>
              <a:t> a la </a:t>
            </a:r>
            <a:r>
              <a:rPr lang="en-US" dirty="0" err="1" smtClean="0"/>
              <a:t>contracción</a:t>
            </a:r>
            <a:r>
              <a:rPr lang="en-US" dirty="0" smtClean="0"/>
              <a:t> de la </a:t>
            </a:r>
            <a:r>
              <a:rPr lang="en-US" dirty="0" err="1" smtClean="0"/>
              <a:t>demanda</a:t>
            </a:r>
            <a:r>
              <a:rPr lang="en-US" dirty="0" smtClean="0"/>
              <a:t> en EEUU, </a:t>
            </a:r>
            <a:r>
              <a:rPr lang="en-US" dirty="0" err="1" smtClean="0"/>
              <a:t>pero</a:t>
            </a:r>
            <a:r>
              <a:rPr lang="en-US" dirty="0" smtClean="0"/>
              <a:t> se ha </a:t>
            </a:r>
            <a:r>
              <a:rPr lang="en-US" dirty="0" err="1" smtClean="0"/>
              <a:t>recuperado</a:t>
            </a:r>
            <a:r>
              <a:rPr lang="en-US" dirty="0" smtClean="0"/>
              <a:t> y en 2012 </a:t>
            </a:r>
            <a:r>
              <a:rPr lang="en-US" dirty="0" err="1" smtClean="0"/>
              <a:t>alcanzará</a:t>
            </a:r>
            <a:r>
              <a:rPr lang="en-US" dirty="0" smtClean="0"/>
              <a:t> los </a:t>
            </a:r>
            <a:r>
              <a:rPr lang="en-US" dirty="0" err="1" smtClean="0"/>
              <a:t>niveles</a:t>
            </a:r>
            <a:r>
              <a:rPr lang="en-US" dirty="0" smtClean="0"/>
              <a:t> </a:t>
            </a:r>
            <a:r>
              <a:rPr lang="en-US" dirty="0" err="1" smtClean="0"/>
              <a:t>anteriores</a:t>
            </a:r>
            <a:r>
              <a:rPr lang="en-US" dirty="0" smtClean="0"/>
              <a:t> a la crisis</a:t>
            </a:r>
          </a:p>
          <a:p>
            <a:endParaRPr lang="en-US" dirty="0" smtClean="0"/>
          </a:p>
          <a:p>
            <a:endParaRPr lang="en-US" dirty="0"/>
          </a:p>
          <a:p>
            <a:endParaRPr lang="en-US" dirty="0" smtClean="0"/>
          </a:p>
          <a:p>
            <a:pPr fontAlgn="ctr"/>
            <a:endParaRPr lang="es-E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Guatemala political map"/>
          <p:cNvPicPr>
            <a:picLocks noChangeAspect="1" noChangeArrowheads="1"/>
          </p:cNvPicPr>
          <p:nvPr/>
        </p:nvPicPr>
        <p:blipFill>
          <a:blip r:embed="rId2" cstate="print"/>
          <a:srcRect/>
          <a:stretch>
            <a:fillRect/>
          </a:stretch>
        </p:blipFill>
        <p:spPr bwMode="auto">
          <a:xfrm>
            <a:off x="1835696" y="-285750"/>
            <a:ext cx="5676900" cy="714375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800" dirty="0" smtClean="0"/>
              <a:t>GUATEMALA INTRODUCCIÓN</a:t>
            </a:r>
            <a:endParaRPr lang="es-ES" sz="2800" dirty="0"/>
          </a:p>
        </p:txBody>
      </p:sp>
      <p:sp>
        <p:nvSpPr>
          <p:cNvPr id="3" name="2 Marcador de contenido"/>
          <p:cNvSpPr>
            <a:spLocks noGrp="1"/>
          </p:cNvSpPr>
          <p:nvPr>
            <p:ph idx="1"/>
          </p:nvPr>
        </p:nvSpPr>
        <p:spPr/>
        <p:txBody>
          <a:bodyPr>
            <a:normAutofit fontScale="92500" lnSpcReduction="10000"/>
          </a:bodyPr>
          <a:lstStyle/>
          <a:p>
            <a:r>
              <a:rPr lang="en-US" dirty="0" smtClean="0"/>
              <a:t>La </a:t>
            </a:r>
            <a:r>
              <a:rPr lang="en-US" dirty="0" err="1" smtClean="0"/>
              <a:t>civilización</a:t>
            </a:r>
            <a:r>
              <a:rPr lang="en-US" dirty="0" smtClean="0"/>
              <a:t> </a:t>
            </a:r>
            <a:r>
              <a:rPr lang="en-US" dirty="0" err="1" smtClean="0"/>
              <a:t>maya</a:t>
            </a:r>
            <a:r>
              <a:rPr lang="en-US" dirty="0" smtClean="0"/>
              <a:t> </a:t>
            </a:r>
            <a:r>
              <a:rPr lang="en-US" dirty="0" err="1" smtClean="0"/>
              <a:t>floreció</a:t>
            </a:r>
            <a:r>
              <a:rPr lang="en-US" dirty="0" smtClean="0"/>
              <a:t> en Guatemala y </a:t>
            </a:r>
            <a:r>
              <a:rPr lang="en-US" dirty="0" err="1" smtClean="0"/>
              <a:t>regiones</a:t>
            </a:r>
            <a:r>
              <a:rPr lang="en-US" dirty="0" smtClean="0"/>
              <a:t> </a:t>
            </a:r>
            <a:r>
              <a:rPr lang="en-US" dirty="0" err="1" smtClean="0"/>
              <a:t>vecinas</a:t>
            </a:r>
            <a:r>
              <a:rPr lang="en-US" dirty="0" smtClean="0"/>
              <a:t> </a:t>
            </a:r>
            <a:r>
              <a:rPr lang="en-US" dirty="0" err="1" smtClean="0"/>
              <a:t>durante</a:t>
            </a:r>
            <a:r>
              <a:rPr lang="en-US" dirty="0" smtClean="0"/>
              <a:t> el primer </a:t>
            </a:r>
            <a:r>
              <a:rPr lang="en-US" dirty="0" err="1" smtClean="0"/>
              <a:t>milenio</a:t>
            </a:r>
            <a:r>
              <a:rPr lang="en-US" dirty="0" smtClean="0"/>
              <a:t> d.de C. </a:t>
            </a:r>
          </a:p>
          <a:p>
            <a:r>
              <a:rPr lang="en-US" dirty="0" err="1" smtClean="0"/>
              <a:t>Obtuvo</a:t>
            </a:r>
            <a:r>
              <a:rPr lang="en-US" dirty="0" smtClean="0"/>
              <a:t> la </a:t>
            </a:r>
            <a:r>
              <a:rPr lang="en-US" dirty="0" err="1" smtClean="0"/>
              <a:t>independencia</a:t>
            </a:r>
            <a:r>
              <a:rPr lang="en-US" dirty="0" smtClean="0"/>
              <a:t> </a:t>
            </a:r>
            <a:r>
              <a:rPr lang="en-US" dirty="0" err="1" smtClean="0"/>
              <a:t>tras</a:t>
            </a:r>
            <a:r>
              <a:rPr lang="en-US" dirty="0" smtClean="0"/>
              <a:t> 300 </a:t>
            </a:r>
            <a:r>
              <a:rPr lang="en-US" dirty="0" err="1" smtClean="0"/>
              <a:t>años</a:t>
            </a:r>
            <a:r>
              <a:rPr lang="en-US" dirty="0" smtClean="0"/>
              <a:t> de </a:t>
            </a:r>
            <a:r>
              <a:rPr lang="en-US" dirty="0" err="1" smtClean="0"/>
              <a:t>dominio</a:t>
            </a:r>
            <a:r>
              <a:rPr lang="en-US" dirty="0" smtClean="0"/>
              <a:t> </a:t>
            </a:r>
            <a:r>
              <a:rPr lang="en-US" dirty="0" err="1" smtClean="0"/>
              <a:t>español</a:t>
            </a:r>
            <a:r>
              <a:rPr lang="en-US" dirty="0" smtClean="0"/>
              <a:t> en 1821</a:t>
            </a:r>
          </a:p>
          <a:p>
            <a:r>
              <a:rPr lang="en-US" dirty="0" smtClean="0"/>
              <a:t>Durante la </a:t>
            </a:r>
            <a:r>
              <a:rPr lang="en-US" dirty="0" err="1" smtClean="0"/>
              <a:t>segunda</a:t>
            </a:r>
            <a:r>
              <a:rPr lang="en-US" dirty="0" smtClean="0"/>
              <a:t> </a:t>
            </a:r>
            <a:r>
              <a:rPr lang="en-US" dirty="0" err="1" smtClean="0"/>
              <a:t>mitad</a:t>
            </a:r>
            <a:r>
              <a:rPr lang="en-US" dirty="0" smtClean="0"/>
              <a:t> del </a:t>
            </a:r>
            <a:r>
              <a:rPr lang="en-US" dirty="0" err="1" smtClean="0"/>
              <a:t>siglo</a:t>
            </a:r>
            <a:r>
              <a:rPr lang="en-US" dirty="0" smtClean="0"/>
              <a:t> XX </a:t>
            </a:r>
            <a:r>
              <a:rPr lang="en-US" dirty="0" err="1" smtClean="0"/>
              <a:t>hubo</a:t>
            </a:r>
            <a:r>
              <a:rPr lang="en-US" dirty="0" smtClean="0"/>
              <a:t> </a:t>
            </a:r>
            <a:r>
              <a:rPr lang="en-US" dirty="0" err="1" smtClean="0"/>
              <a:t>gran</a:t>
            </a:r>
            <a:r>
              <a:rPr lang="en-US" dirty="0" smtClean="0"/>
              <a:t> </a:t>
            </a:r>
            <a:r>
              <a:rPr lang="en-US" dirty="0" err="1" smtClean="0"/>
              <a:t>inestabilidad</a:t>
            </a:r>
            <a:r>
              <a:rPr lang="en-US" dirty="0" smtClean="0"/>
              <a:t> </a:t>
            </a:r>
            <a:r>
              <a:rPr lang="en-US" dirty="0" err="1" smtClean="0"/>
              <a:t>política</a:t>
            </a:r>
            <a:r>
              <a:rPr lang="en-US" dirty="0" smtClean="0"/>
              <a:t>.</a:t>
            </a:r>
            <a:endParaRPr lang="en-US" dirty="0"/>
          </a:p>
          <a:p>
            <a:r>
              <a:rPr lang="en-US" dirty="0" smtClean="0"/>
              <a:t>En 1996 se </a:t>
            </a:r>
            <a:r>
              <a:rPr lang="en-US" dirty="0" err="1" smtClean="0"/>
              <a:t>concluyeron</a:t>
            </a:r>
            <a:r>
              <a:rPr lang="en-US" dirty="0" smtClean="0"/>
              <a:t> 36 </a:t>
            </a:r>
            <a:r>
              <a:rPr lang="en-US" dirty="0" err="1" smtClean="0"/>
              <a:t>años</a:t>
            </a:r>
            <a:r>
              <a:rPr lang="en-US" dirty="0" smtClean="0"/>
              <a:t> de guerrillas, </a:t>
            </a:r>
            <a:r>
              <a:rPr lang="en-US" dirty="0" err="1" smtClean="0"/>
              <a:t>que</a:t>
            </a:r>
            <a:r>
              <a:rPr lang="en-US" dirty="0" smtClean="0"/>
              <a:t> </a:t>
            </a:r>
            <a:r>
              <a:rPr lang="en-US" dirty="0" err="1" smtClean="0"/>
              <a:t>habñian</a:t>
            </a:r>
            <a:r>
              <a:rPr lang="en-US" dirty="0" smtClean="0"/>
              <a:t> </a:t>
            </a:r>
            <a:r>
              <a:rPr lang="en-US" dirty="0" err="1" smtClean="0"/>
              <a:t>ocasionado</a:t>
            </a:r>
            <a:r>
              <a:rPr lang="en-US" dirty="0" smtClean="0"/>
              <a:t> 100.000 </a:t>
            </a:r>
            <a:r>
              <a:rPr lang="en-US" dirty="0" err="1" smtClean="0"/>
              <a:t>muertos</a:t>
            </a:r>
            <a:r>
              <a:rPr lang="en-US" dirty="0" smtClean="0"/>
              <a:t> y 1 </a:t>
            </a:r>
            <a:r>
              <a:rPr lang="en-US" dirty="0" err="1" smtClean="0"/>
              <a:t>millón</a:t>
            </a:r>
            <a:r>
              <a:rPr lang="en-US" dirty="0" smtClean="0"/>
              <a:t> de </a:t>
            </a:r>
            <a:r>
              <a:rPr lang="en-US" dirty="0" err="1" smtClean="0"/>
              <a:t>refugiados</a:t>
            </a:r>
            <a:endParaRPr lang="en-US" dirty="0"/>
          </a:p>
          <a:p>
            <a:endParaRPr lang="en-US"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800" dirty="0" smtClean="0"/>
              <a:t>GUATEMALA PERFIL GEOGRÁFICO</a:t>
            </a:r>
            <a:endParaRPr lang="es-ES" sz="2800" dirty="0"/>
          </a:p>
        </p:txBody>
      </p:sp>
      <p:sp>
        <p:nvSpPr>
          <p:cNvPr id="3" name="2 Marcador de contenido"/>
          <p:cNvSpPr>
            <a:spLocks noGrp="1"/>
          </p:cNvSpPr>
          <p:nvPr>
            <p:ph idx="1"/>
          </p:nvPr>
        </p:nvSpPr>
        <p:spPr/>
        <p:txBody>
          <a:bodyPr>
            <a:normAutofit fontScale="70000" lnSpcReduction="20000"/>
          </a:bodyPr>
          <a:lstStyle/>
          <a:p>
            <a:r>
              <a:rPr lang="es-ES" dirty="0" err="1" smtClean="0"/>
              <a:t>Cooordenadas</a:t>
            </a:r>
            <a:r>
              <a:rPr lang="es-ES" dirty="0" smtClean="0"/>
              <a:t> geográficas 15 30 </a:t>
            </a:r>
            <a:r>
              <a:rPr lang="es-ES" dirty="0"/>
              <a:t>N, 90 15 </a:t>
            </a:r>
            <a:r>
              <a:rPr lang="es-ES" dirty="0" smtClean="0"/>
              <a:t>W</a:t>
            </a:r>
          </a:p>
          <a:p>
            <a:r>
              <a:rPr lang="es-ES" dirty="0" smtClean="0"/>
              <a:t>Superficie </a:t>
            </a:r>
            <a:r>
              <a:rPr lang="es-ES" b="1" dirty="0"/>
              <a:t>total: </a:t>
            </a:r>
            <a:r>
              <a:rPr lang="es-ES" dirty="0"/>
              <a:t>108,889 </a:t>
            </a:r>
            <a:r>
              <a:rPr lang="es-ES" dirty="0" smtClean="0"/>
              <a:t> km2</a:t>
            </a:r>
          </a:p>
          <a:p>
            <a:r>
              <a:rPr lang="es-ES" dirty="0" smtClean="0"/>
              <a:t>Fronteras: </a:t>
            </a:r>
            <a:r>
              <a:rPr lang="es-ES" b="1" dirty="0"/>
              <a:t> </a:t>
            </a:r>
            <a:r>
              <a:rPr lang="es-ES" dirty="0" err="1"/>
              <a:t>Belize</a:t>
            </a:r>
            <a:r>
              <a:rPr lang="es-ES" dirty="0"/>
              <a:t> 266 km, El Salvador 203 </a:t>
            </a:r>
            <a:r>
              <a:rPr lang="es-ES" dirty="0" smtClean="0"/>
              <a:t>km, Honduras </a:t>
            </a:r>
            <a:r>
              <a:rPr lang="es-ES" dirty="0"/>
              <a:t>256 </a:t>
            </a:r>
            <a:r>
              <a:rPr lang="es-ES" dirty="0" smtClean="0"/>
              <a:t>km</a:t>
            </a:r>
            <a:r>
              <a:rPr lang="es-ES" dirty="0"/>
              <a:t>, </a:t>
            </a:r>
            <a:r>
              <a:rPr lang="es-ES" dirty="0" err="1"/>
              <a:t>Mexico</a:t>
            </a:r>
            <a:r>
              <a:rPr lang="es-ES" dirty="0"/>
              <a:t> 962 </a:t>
            </a:r>
            <a:r>
              <a:rPr lang="es-ES" dirty="0" smtClean="0"/>
              <a:t>km</a:t>
            </a:r>
          </a:p>
          <a:p>
            <a:r>
              <a:rPr lang="es-ES" dirty="0" smtClean="0"/>
              <a:t>País </a:t>
            </a:r>
            <a:r>
              <a:rPr lang="es-ES" dirty="0" err="1" smtClean="0"/>
              <a:t>bioceánico</a:t>
            </a:r>
            <a:r>
              <a:rPr lang="es-ES" dirty="0" smtClean="0"/>
              <a:t>. Puerto Quetzal y Santo Tomás de Castilla</a:t>
            </a:r>
          </a:p>
          <a:p>
            <a:r>
              <a:rPr lang="es-ES" dirty="0" smtClean="0"/>
              <a:t>Clima tropical húmedo en las tierras bajas</a:t>
            </a:r>
          </a:p>
          <a:p>
            <a:r>
              <a:rPr lang="es-ES" dirty="0" smtClean="0"/>
              <a:t>Orografía: mayoritariamente montañoso: Cordillera de Sierra Madre. Plano en la costa y con un altiplano sedimentario. </a:t>
            </a:r>
          </a:p>
          <a:p>
            <a:r>
              <a:rPr lang="es-ES" dirty="0" smtClean="0"/>
              <a:t>Máxima elevación: volcán </a:t>
            </a:r>
            <a:r>
              <a:rPr lang="es-ES" dirty="0" err="1" smtClean="0"/>
              <a:t>Tajumulco</a:t>
            </a:r>
            <a:r>
              <a:rPr lang="es-ES" dirty="0"/>
              <a:t>:</a:t>
            </a:r>
            <a:r>
              <a:rPr lang="es-ES" dirty="0" smtClean="0"/>
              <a:t> 4.211 </a:t>
            </a:r>
            <a:r>
              <a:rPr lang="es-ES" dirty="0" err="1" smtClean="0"/>
              <a:t>mts</a:t>
            </a:r>
            <a:r>
              <a:rPr lang="es-ES" dirty="0" smtClean="0"/>
              <a:t>.</a:t>
            </a:r>
          </a:p>
          <a:p>
            <a:r>
              <a:rPr lang="es-ES" dirty="0" smtClean="0"/>
              <a:t>Recursos naturales: Petróleo, </a:t>
            </a:r>
            <a:r>
              <a:rPr lang="es-ES" dirty="0" err="1" smtClean="0"/>
              <a:t>níckel</a:t>
            </a:r>
            <a:r>
              <a:rPr lang="es-ES" dirty="0" smtClean="0"/>
              <a:t>, maderas preciosas energía hidroeléctrica.</a:t>
            </a:r>
          </a:p>
          <a:p>
            <a:r>
              <a:rPr lang="es-ES" dirty="0" smtClean="0"/>
              <a:t>Tierra cultivable: 13 %</a:t>
            </a:r>
          </a:p>
          <a:p>
            <a:r>
              <a:rPr lang="es-ES" dirty="0" smtClean="0"/>
              <a:t>Cultivos permanentes: 5,6 %</a:t>
            </a:r>
          </a:p>
          <a:p>
            <a:r>
              <a:rPr lang="es-ES" dirty="0" smtClean="0"/>
              <a:t>Tierras regadas: 1.300 Km2</a:t>
            </a:r>
          </a:p>
          <a:p>
            <a:endParaRPr lang="es-ES" dirty="0" smtClean="0"/>
          </a:p>
          <a:p>
            <a:endParaRPr lang="es-ES" dirty="0" smtClean="0"/>
          </a:p>
          <a:p>
            <a:endParaRPr lang="es-ES" dirty="0" smtClean="0"/>
          </a:p>
          <a:p>
            <a:endParaRPr lang="es-E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normAutofit/>
          </a:bodyPr>
          <a:lstStyle/>
          <a:p>
            <a:r>
              <a:rPr lang="es-ES" dirty="0" smtClean="0"/>
              <a:t>REGIONES Y CLIMÁTICAS</a:t>
            </a:r>
            <a:endParaRPr lang="es-ES" dirty="0"/>
          </a:p>
        </p:txBody>
      </p:sp>
      <p:pic>
        <p:nvPicPr>
          <p:cNvPr id="6" name="Picture 2" descr="http://www.insivumeh.gob.gt/meteorologia/icons/pronostico.jpg"/>
          <p:cNvPicPr>
            <a:picLocks noChangeAspect="1" noChangeArrowheads="1"/>
          </p:cNvPicPr>
          <p:nvPr/>
        </p:nvPicPr>
        <p:blipFill>
          <a:blip r:embed="rId2" cstate="print"/>
          <a:srcRect/>
          <a:stretch>
            <a:fillRect/>
          </a:stretch>
        </p:blipFill>
        <p:spPr bwMode="auto">
          <a:xfrm>
            <a:off x="2195736" y="1556792"/>
            <a:ext cx="4762500" cy="47625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dirty="0" smtClean="0"/>
              <a:t>REGIONES GEOGRAFICAS Y CLIMÁTICAS</a:t>
            </a:r>
            <a:endParaRPr lang="es-ES" sz="3200" dirty="0"/>
          </a:p>
        </p:txBody>
      </p:sp>
      <p:sp>
        <p:nvSpPr>
          <p:cNvPr id="3" name="2 Marcador de contenido"/>
          <p:cNvSpPr>
            <a:spLocks noGrp="1"/>
          </p:cNvSpPr>
          <p:nvPr>
            <p:ph idx="1"/>
          </p:nvPr>
        </p:nvSpPr>
        <p:spPr/>
        <p:txBody>
          <a:bodyPr>
            <a:normAutofit fontScale="47500" lnSpcReduction="20000"/>
          </a:bodyPr>
          <a:lstStyle/>
          <a:p>
            <a:r>
              <a:rPr lang="es-ES" b="1" u="sng" dirty="0"/>
              <a:t>LAS PLANICIES DEL NORTE:</a:t>
            </a:r>
            <a:endParaRPr lang="es-ES" dirty="0"/>
          </a:p>
          <a:p>
            <a:r>
              <a:rPr lang="es-ES" b="1" dirty="0"/>
              <a:t>Comprende las planicies de El Peten. La región norte de los departamentos de Huehuetenango, El Quiché, Alta Verapaz e Izabal. Las elevaciones oscilan entre 0 a 300 metros </a:t>
            </a:r>
            <a:r>
              <a:rPr lang="es-ES" b="1" dirty="0" err="1"/>
              <a:t>snm</a:t>
            </a:r>
            <a:r>
              <a:rPr lang="es-ES" b="1" dirty="0"/>
              <a:t>. El ascenso se realiza mientras se interna en el territorio de dichos departamentos, en las estribaciones de las Sierras de </a:t>
            </a:r>
            <a:r>
              <a:rPr lang="es-ES" b="1" dirty="0" err="1"/>
              <a:t>Chamá</a:t>
            </a:r>
            <a:r>
              <a:rPr lang="es-ES" b="1" dirty="0"/>
              <a:t> y Santa Cruz.</a:t>
            </a:r>
            <a:endParaRPr lang="es-ES" dirty="0"/>
          </a:p>
          <a:p>
            <a:r>
              <a:rPr lang="es-ES" b="1" dirty="0"/>
              <a:t>Es una zona muy lluviosa durante todo el año aunque de junio a octubre se registran las precipitaciones mas intensas. Los registros de temperatura oscilan entre los 20 y 30 °C.</a:t>
            </a:r>
            <a:endParaRPr lang="es-ES" dirty="0"/>
          </a:p>
          <a:p>
            <a:r>
              <a:rPr lang="es-ES" b="1" dirty="0"/>
              <a:t>En esta región se manifiestan climas de género cálidos con invierno benigno, variando su carácter entre muy húmedos, húmedos y </a:t>
            </a:r>
            <a:r>
              <a:rPr lang="es-ES" b="1" dirty="0" err="1"/>
              <a:t>semisecos</a:t>
            </a:r>
            <a:r>
              <a:rPr lang="es-ES" b="1" dirty="0"/>
              <a:t>, sin estación seca bien definida. La vegetación característica varia entre selva y bosque</a:t>
            </a:r>
            <a:r>
              <a:rPr lang="es-ES" b="1" dirty="0" smtClean="0"/>
              <a:t>.</a:t>
            </a:r>
          </a:p>
          <a:p>
            <a:endParaRPr lang="es-ES" b="1" u="sng" dirty="0" smtClean="0"/>
          </a:p>
          <a:p>
            <a:r>
              <a:rPr lang="es-ES" b="1" u="sng" dirty="0" smtClean="0"/>
              <a:t>FRANJA TRANSVERSAL DEL NORTE:</a:t>
            </a:r>
            <a:endParaRPr lang="es-ES" dirty="0" smtClean="0"/>
          </a:p>
          <a:p>
            <a:r>
              <a:rPr lang="es-ES" b="1" dirty="0" smtClean="0"/>
              <a:t>Definida por la ladera de la sierra de los </a:t>
            </a:r>
            <a:r>
              <a:rPr lang="es-ES" b="1" dirty="0" err="1" smtClean="0"/>
              <a:t>Cuchumatanes</a:t>
            </a:r>
            <a:r>
              <a:rPr lang="es-ES" b="1" dirty="0" smtClean="0"/>
              <a:t> </a:t>
            </a:r>
            <a:r>
              <a:rPr lang="es-ES" b="1" dirty="0" err="1" smtClean="0"/>
              <a:t>Chamá</a:t>
            </a:r>
            <a:r>
              <a:rPr lang="es-ES" b="1" dirty="0" smtClean="0"/>
              <a:t> y las minas, norte de los departamentos de Huehuetenango, El Quiché, Alta Verapaz y Cuenca del Rio Polochic. Las elevaciones oscilan entre los 300 hasta los 1400 metros </a:t>
            </a:r>
            <a:r>
              <a:rPr lang="es-ES" b="1" dirty="0" err="1" smtClean="0"/>
              <a:t>snm</a:t>
            </a:r>
            <a:r>
              <a:rPr lang="es-ES" b="1" dirty="0" smtClean="0"/>
              <a:t>, es muy lluviosa y los registros mas altos se obtienen de junio a octubre, los niveles de temperatura descienden conforme aumenta la elevación .</a:t>
            </a:r>
            <a:endParaRPr lang="es-ES" dirty="0" smtClean="0"/>
          </a:p>
          <a:p>
            <a:pPr>
              <a:buNone/>
            </a:pPr>
            <a:r>
              <a:rPr lang="es-ES" b="1" dirty="0" smtClean="0"/>
              <a:t/>
            </a:r>
            <a:br>
              <a:rPr lang="es-ES" b="1" dirty="0" smtClean="0"/>
            </a:br>
            <a:r>
              <a:rPr lang="es-ES" b="1" dirty="0" smtClean="0"/>
              <a:t>En esta región se manifiestan climas de género cálido con invierno benigno, cálidos sin estación seca bien definida y </a:t>
            </a:r>
            <a:r>
              <a:rPr lang="es-ES" b="1" dirty="0" err="1" smtClean="0"/>
              <a:t>semicalidos</a:t>
            </a:r>
            <a:r>
              <a:rPr lang="es-ES" b="1" dirty="0" smtClean="0"/>
              <a:t> con invierno benigno, su carácter varia de muy húmedos sin estación seca bien definida. La vegetación característica es de selva a bosque.</a:t>
            </a:r>
            <a:endParaRPr lang="es-ES" dirty="0" smtClean="0"/>
          </a:p>
          <a:p>
            <a:pPr>
              <a:buNone/>
            </a:pPr>
            <a:r>
              <a:rPr lang="es-ES" dirty="0" smtClean="0"/>
              <a:t> </a:t>
            </a:r>
            <a:r>
              <a:rPr lang="es-ES" dirty="0"/>
              <a:t> </a:t>
            </a:r>
          </a:p>
          <a:p>
            <a:endParaRPr lang="es-E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800" dirty="0" smtClean="0"/>
              <a:t>REGIONES GEOGRAFICAS Y CLIMÁTICAS</a:t>
            </a:r>
            <a:endParaRPr lang="es-ES" sz="2800" dirty="0"/>
          </a:p>
        </p:txBody>
      </p:sp>
      <p:sp>
        <p:nvSpPr>
          <p:cNvPr id="3" name="2 Marcador de contenido"/>
          <p:cNvSpPr>
            <a:spLocks noGrp="1"/>
          </p:cNvSpPr>
          <p:nvPr>
            <p:ph idx="1"/>
          </p:nvPr>
        </p:nvSpPr>
        <p:spPr/>
        <p:txBody>
          <a:bodyPr>
            <a:normAutofit fontScale="47500" lnSpcReduction="20000"/>
          </a:bodyPr>
          <a:lstStyle/>
          <a:p>
            <a:r>
              <a:rPr lang="es-ES" b="1" u="sng" dirty="0"/>
              <a:t>MESETA Y ALTIPLANOS:</a:t>
            </a:r>
            <a:endParaRPr lang="es-ES" dirty="0"/>
          </a:p>
          <a:p>
            <a:pPr>
              <a:buNone/>
            </a:pPr>
            <a:r>
              <a:rPr lang="es-ES" b="1" dirty="0" smtClean="0"/>
              <a:t>	Comprende </a:t>
            </a:r>
            <a:r>
              <a:rPr lang="es-ES" b="1" dirty="0"/>
              <a:t>la mayor parte de los departamentos de Huehuetenango, El Quiché, San Marcos, Quetzaltenango Totonicapán, Sololá, Chimaltenango, Guatemala, sectores de Jalapa y las </a:t>
            </a:r>
            <a:r>
              <a:rPr lang="es-ES" b="1" dirty="0" err="1"/>
              <a:t>Verapaces</a:t>
            </a:r>
            <a:r>
              <a:rPr lang="es-ES" b="1" dirty="0"/>
              <a:t>. Las montañas definen mucha variabilidad con elevaciones mayores o iguales a 1,400 metros </a:t>
            </a:r>
            <a:r>
              <a:rPr lang="es-ES" b="1" dirty="0" err="1"/>
              <a:t>snm</a:t>
            </a:r>
            <a:r>
              <a:rPr lang="es-ES" b="1" dirty="0"/>
              <a:t>, generando diversidad de microclimas, son regiones densamente pobladas por lo que la acción humana se convierte en factor de variación apreciable.</a:t>
            </a:r>
            <a:endParaRPr lang="es-ES" dirty="0"/>
          </a:p>
          <a:p>
            <a:r>
              <a:rPr lang="es-ES" b="1" dirty="0"/>
              <a:t>Las lluvias no son tan intensas, los registros más altos se obtienen de mayo a octubre, en los meses restantes estas pueden ser deficitarias, en cuanto a la temperatura en diversos puntos de esta región se registran los valores más bajos de país.</a:t>
            </a:r>
            <a:endParaRPr lang="es-ES" dirty="0"/>
          </a:p>
          <a:p>
            <a:r>
              <a:rPr lang="es-ES" b="1" dirty="0"/>
              <a:t>En esta región existen climas que varían de Templados y </a:t>
            </a:r>
            <a:r>
              <a:rPr lang="es-ES" b="1" dirty="0" err="1"/>
              <a:t>Semifrios</a:t>
            </a:r>
            <a:r>
              <a:rPr lang="es-ES" b="1" dirty="0"/>
              <a:t> con invierno benigno a </a:t>
            </a:r>
            <a:r>
              <a:rPr lang="es-ES" b="1" dirty="0" err="1"/>
              <a:t>semicalidos</a:t>
            </a:r>
            <a:r>
              <a:rPr lang="es-ES" b="1" dirty="0"/>
              <a:t> con invierno benigno, de carácter húmedos y </a:t>
            </a:r>
            <a:r>
              <a:rPr lang="es-ES" b="1" dirty="0" err="1"/>
              <a:t>semisecos</a:t>
            </a:r>
            <a:r>
              <a:rPr lang="es-ES" b="1" dirty="0"/>
              <a:t> con invierno seco.</a:t>
            </a:r>
            <a:endParaRPr lang="es-ES" dirty="0"/>
          </a:p>
          <a:p>
            <a:r>
              <a:rPr lang="es-ES" dirty="0"/>
              <a:t> </a:t>
            </a:r>
          </a:p>
          <a:p>
            <a:r>
              <a:rPr lang="es-ES" b="1" u="sng" dirty="0"/>
              <a:t>LA BOCACOSTA:</a:t>
            </a:r>
            <a:endParaRPr lang="es-ES" dirty="0"/>
          </a:p>
          <a:p>
            <a:r>
              <a:rPr lang="es-ES" b="1" dirty="0"/>
              <a:t>Es una región angosta que transversalmente se extiende desde el departamento de San Marcos hasta el de Jutiapa, situada en la ladera montañosa de la Sierra Madre, en el descenso desde el altiplano hacia la planicie costera del Pacífico, con elevaciones de 300 a 1,400 metros </a:t>
            </a:r>
            <a:r>
              <a:rPr lang="es-ES" b="1" dirty="0" err="1"/>
              <a:t>snm</a:t>
            </a:r>
            <a:r>
              <a:rPr lang="es-ES" b="1" dirty="0"/>
              <a:t> Las lluvias alcanzan los niveles más altos del país juntamente con la transversal del norte, con máximos pluviométricos de junio a septiembre, los valores de temperatura aumentan a medida que se desciende hacia el litoral del Pacífico.</a:t>
            </a:r>
            <a:endParaRPr lang="es-ES" dirty="0"/>
          </a:p>
          <a:p>
            <a:r>
              <a:rPr lang="es-ES" b="1" dirty="0"/>
              <a:t>En esta región existe un clima generalizado de género </a:t>
            </a:r>
            <a:r>
              <a:rPr lang="es-ES" b="1" dirty="0" err="1"/>
              <a:t>semicálido</a:t>
            </a:r>
            <a:r>
              <a:rPr lang="es-ES" b="1" dirty="0"/>
              <a:t> y sin estación fría bien definida, con carácter de muy húmedo, sin estación seca bien definida, en el extremo oriental varia a húmedo y sin estación seca bien definida. La vegetación característica es selva.</a:t>
            </a:r>
            <a:endParaRPr lang="es-ES" dirty="0"/>
          </a:p>
          <a:p>
            <a:endParaRPr lang="es-ES" dirty="0"/>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TotalTime>
  <Words>1760</Words>
  <Application>Microsoft Office PowerPoint</Application>
  <PresentationFormat>Presentación en pantalla (4:3)</PresentationFormat>
  <Paragraphs>119</Paragraphs>
  <Slides>36</Slides>
  <Notes>0</Notes>
  <HiddenSlides>0</HiddenSlides>
  <MMClips>0</MMClips>
  <ScaleCrop>false</ScaleCrop>
  <HeadingPairs>
    <vt:vector size="4" baseType="variant">
      <vt:variant>
        <vt:lpstr>Tema</vt:lpstr>
      </vt:variant>
      <vt:variant>
        <vt:i4>1</vt:i4>
      </vt:variant>
      <vt:variant>
        <vt:lpstr>Títulos de diapositiva</vt:lpstr>
      </vt:variant>
      <vt:variant>
        <vt:i4>36</vt:i4>
      </vt:variant>
    </vt:vector>
  </HeadingPairs>
  <TitlesOfParts>
    <vt:vector size="37" baseType="lpstr">
      <vt:lpstr>Tema de Office</vt:lpstr>
      <vt:lpstr>Diapositiva 1</vt:lpstr>
      <vt:lpstr>Diapositiva 2</vt:lpstr>
      <vt:lpstr>Diapositiva 3</vt:lpstr>
      <vt:lpstr>Diapositiva 4</vt:lpstr>
      <vt:lpstr>GUATEMALA INTRODUCCIÓN</vt:lpstr>
      <vt:lpstr>GUATEMALA PERFIL GEOGRÁFICO</vt:lpstr>
      <vt:lpstr>REGIONES Y CLIMÁTICAS</vt:lpstr>
      <vt:lpstr>REGIONES GEOGRAFICAS Y CLIMÁTICAS</vt:lpstr>
      <vt:lpstr>REGIONES GEOGRAFICAS Y CLIMÁTICAS</vt:lpstr>
      <vt:lpstr>REGIONES GEOGRAFICAS Y CLIMÁTICAS</vt:lpstr>
      <vt:lpstr>RIESGOS NATURALES Y DEGRADACIÓN AMBIENTAL</vt:lpstr>
      <vt:lpstr>Diapositiva 12</vt:lpstr>
      <vt:lpstr>Diapositiva 13</vt:lpstr>
      <vt:lpstr>Diapositiva 14</vt:lpstr>
      <vt:lpstr>Diapositiva 15</vt:lpstr>
      <vt:lpstr>VOLCAN PACAYA</vt:lpstr>
      <vt:lpstr>VOLCAN PACAYA</vt:lpstr>
      <vt:lpstr>VOLCAN PACAYA</vt:lpstr>
      <vt:lpstr>VOLCAN PACAYA</vt:lpstr>
      <vt:lpstr>DEMOGRAFIA</vt:lpstr>
      <vt:lpstr>Diapositiva 21</vt:lpstr>
      <vt:lpstr>Diapositiva 22</vt:lpstr>
      <vt:lpstr>GRUPOS ETNICOS Y CULTURALES</vt:lpstr>
      <vt:lpstr>Diapositiva 24</vt:lpstr>
      <vt:lpstr>Diapositiva 25</vt:lpstr>
      <vt:lpstr>Diapositiva 26</vt:lpstr>
      <vt:lpstr>Diapositiva 27</vt:lpstr>
      <vt:lpstr>Diapositiva 28</vt:lpstr>
      <vt:lpstr>Diapositiva 29</vt:lpstr>
      <vt:lpstr>Diapositiva 30</vt:lpstr>
      <vt:lpstr>ACROPOLIS MAYA</vt:lpstr>
      <vt:lpstr>PIRAMIDE MAYA</vt:lpstr>
      <vt:lpstr>MAPA CULTURA MAYA</vt:lpstr>
      <vt:lpstr>EDUCACION</vt:lpstr>
      <vt:lpstr>ECONOMIA</vt:lpstr>
      <vt:lpstr>BRECHA SOCIAL EN GUATEMALA</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JL Luzon</dc:creator>
  <cp:lastModifiedBy>JL Luzon</cp:lastModifiedBy>
  <cp:revision>51</cp:revision>
  <dcterms:created xsi:type="dcterms:W3CDTF">2011-03-20T14:37:19Z</dcterms:created>
  <dcterms:modified xsi:type="dcterms:W3CDTF">2011-03-22T11:12:14Z</dcterms:modified>
</cp:coreProperties>
</file>