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0" r:id="rId4"/>
    <p:sldId id="271" r:id="rId5"/>
    <p:sldId id="272" r:id="rId6"/>
    <p:sldId id="273" r:id="rId7"/>
    <p:sldId id="259" r:id="rId8"/>
    <p:sldId id="260" r:id="rId9"/>
    <p:sldId id="262" r:id="rId10"/>
    <p:sldId id="261" r:id="rId11"/>
    <p:sldId id="263" r:id="rId12"/>
    <p:sldId id="265" r:id="rId13"/>
    <p:sldId id="266" r:id="rId14"/>
    <p:sldId id="267" r:id="rId15"/>
    <p:sldId id="264" r:id="rId16"/>
    <p:sldId id="274" r:id="rId17"/>
    <p:sldId id="275" r:id="rId18"/>
    <p:sldId id="276" r:id="rId19"/>
    <p:sldId id="256" r:id="rId20"/>
    <p:sldId id="257" r:id="rId21"/>
    <p:sldId id="258" r:id="rId22"/>
    <p:sldId id="277"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6C574C8-C65F-4989-86F1-9F5E13F5151B}" type="datetimeFigureOut">
              <a:rPr lang="es-ES" smtClean="0"/>
              <a:pPr/>
              <a:t>29/04/2011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B31F65A-E5C9-484E-9EAC-41A675CF75F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6C574C8-C65F-4989-86F1-9F5E13F5151B}" type="datetimeFigureOut">
              <a:rPr lang="es-ES" smtClean="0"/>
              <a:pPr/>
              <a:t>29/04/2011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B31F65A-E5C9-484E-9EAC-41A675CF75F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6C574C8-C65F-4989-86F1-9F5E13F5151B}" type="datetimeFigureOut">
              <a:rPr lang="es-ES" smtClean="0"/>
              <a:pPr/>
              <a:t>29/04/2011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B31F65A-E5C9-484E-9EAC-41A675CF75F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6C574C8-C65F-4989-86F1-9F5E13F5151B}" type="datetimeFigureOut">
              <a:rPr lang="es-ES" smtClean="0"/>
              <a:pPr/>
              <a:t>29/04/2011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B31F65A-E5C9-484E-9EAC-41A675CF75F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6C574C8-C65F-4989-86F1-9F5E13F5151B}" type="datetimeFigureOut">
              <a:rPr lang="es-ES" smtClean="0"/>
              <a:pPr/>
              <a:t>29/04/2011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B31F65A-E5C9-484E-9EAC-41A675CF75F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6C574C8-C65F-4989-86F1-9F5E13F5151B}" type="datetimeFigureOut">
              <a:rPr lang="es-ES" smtClean="0"/>
              <a:pPr/>
              <a:t>29/04/2011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B31F65A-E5C9-484E-9EAC-41A675CF75F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6C574C8-C65F-4989-86F1-9F5E13F5151B}" type="datetimeFigureOut">
              <a:rPr lang="es-ES" smtClean="0"/>
              <a:pPr/>
              <a:t>29/04/2011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B31F65A-E5C9-484E-9EAC-41A675CF75F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6C574C8-C65F-4989-86F1-9F5E13F5151B}" type="datetimeFigureOut">
              <a:rPr lang="es-ES" smtClean="0"/>
              <a:pPr/>
              <a:t>29/04/2011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B31F65A-E5C9-484E-9EAC-41A675CF75F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6C574C8-C65F-4989-86F1-9F5E13F5151B}" type="datetimeFigureOut">
              <a:rPr lang="es-ES" smtClean="0"/>
              <a:pPr/>
              <a:t>29/04/2011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B31F65A-E5C9-484E-9EAC-41A675CF75F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6C574C8-C65F-4989-86F1-9F5E13F5151B}" type="datetimeFigureOut">
              <a:rPr lang="es-ES" smtClean="0"/>
              <a:pPr/>
              <a:t>29/04/2011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B31F65A-E5C9-484E-9EAC-41A675CF75F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6C574C8-C65F-4989-86F1-9F5E13F5151B}" type="datetimeFigureOut">
              <a:rPr lang="es-ES" smtClean="0"/>
              <a:pPr/>
              <a:t>29/04/2011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B31F65A-E5C9-484E-9EAC-41A675CF75F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574C8-C65F-4989-86F1-9F5E13F5151B}" type="datetimeFigureOut">
              <a:rPr lang="es-ES" smtClean="0"/>
              <a:pPr/>
              <a:t>29/04/2011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1F65A-E5C9-484E-9EAC-41A675CF75F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youtube.com/watch?v=ejrWB6SkPN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memory.loc.gov/frd/cs/peru/pe_glos.html#ayll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memory.loc.gov/frd/cs/peru/pe_glos.html#mit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ES" sz="2800" b="1" dirty="0" smtClean="0"/>
              <a:t>PERU</a:t>
            </a:r>
            <a:br>
              <a:rPr lang="es-ES" sz="2800" b="1" dirty="0" smtClean="0"/>
            </a:br>
            <a:r>
              <a:rPr lang="es-ES" sz="2800" b="1" dirty="0" smtClean="0"/>
              <a:t>INTRODUCCIÓN</a:t>
            </a:r>
            <a:endParaRPr lang="es-ES" sz="2800" b="1" dirty="0"/>
          </a:p>
        </p:txBody>
      </p:sp>
      <p:sp>
        <p:nvSpPr>
          <p:cNvPr id="5" name="4 Marcador de contenido"/>
          <p:cNvSpPr>
            <a:spLocks noGrp="1"/>
          </p:cNvSpPr>
          <p:nvPr>
            <p:ph idx="1"/>
          </p:nvPr>
        </p:nvSpPr>
        <p:spPr/>
        <p:txBody>
          <a:bodyPr>
            <a:normAutofit fontScale="62500" lnSpcReduction="20000"/>
          </a:bodyPr>
          <a:lstStyle/>
          <a:p>
            <a:r>
              <a:rPr lang="en-US" b="1" dirty="0" smtClean="0"/>
              <a:t>Topography</a:t>
            </a:r>
            <a:r>
              <a:rPr lang="en-US" dirty="0" smtClean="0"/>
              <a:t>: Western coast (Costa) mountainous and arid. Andes mountains in center (Andean highlands or Sierra) high and rugged. Less than one-fourth of Sierra, which includes cold, high-altitude grasslands (the </a:t>
            </a:r>
            <a:r>
              <a:rPr lang="en-US" dirty="0" err="1" smtClean="0"/>
              <a:t>puna</a:t>
            </a:r>
            <a:r>
              <a:rPr lang="en-US" dirty="0" smtClean="0"/>
              <a:t>), natural pasture. </a:t>
            </a:r>
            <a:r>
              <a:rPr lang="en-US" dirty="0" err="1" smtClean="0"/>
              <a:t>Puna</a:t>
            </a:r>
            <a:r>
              <a:rPr lang="en-US" dirty="0" smtClean="0"/>
              <a:t> widens into extensive plateau, </a:t>
            </a:r>
            <a:r>
              <a:rPr lang="en-US" dirty="0" err="1" smtClean="0"/>
              <a:t>Altiplano</a:t>
            </a:r>
            <a:r>
              <a:rPr lang="en-US" dirty="0" smtClean="0"/>
              <a:t>, adjoining Bolivia in southern Sierra. Eastern lowlands consist of semi-tropical and rugged cloud forests of eastern slopes (</a:t>
            </a:r>
            <a:r>
              <a:rPr lang="en-US" dirty="0" err="1" smtClean="0"/>
              <a:t>Montaña</a:t>
            </a:r>
            <a:r>
              <a:rPr lang="en-US" dirty="0" smtClean="0"/>
              <a:t>), lying between 800 and 3,800 meters; and jungle (</a:t>
            </a:r>
            <a:r>
              <a:rPr lang="en-US" dirty="0" err="1" smtClean="0"/>
              <a:t>Selva</a:t>
            </a:r>
            <a:r>
              <a:rPr lang="en-US" dirty="0" smtClean="0"/>
              <a:t>), which includes high jungle (</a:t>
            </a:r>
            <a:r>
              <a:rPr lang="en-US" i="1" dirty="0" err="1" smtClean="0"/>
              <a:t>selva</a:t>
            </a:r>
            <a:r>
              <a:rPr lang="en-US" i="1" dirty="0" smtClean="0"/>
              <a:t> </a:t>
            </a:r>
            <a:r>
              <a:rPr lang="en-US" i="1" dirty="0" err="1" smtClean="0"/>
              <a:t>alta</a:t>
            </a:r>
            <a:r>
              <a:rPr lang="en-US" dirty="0" smtClean="0"/>
              <a:t>), lying between 400 and 800 meters, and tropical low jungle (</a:t>
            </a:r>
            <a:r>
              <a:rPr lang="en-US" i="1" dirty="0" err="1" smtClean="0"/>
              <a:t>selva</a:t>
            </a:r>
            <a:r>
              <a:rPr lang="en-US" i="1" dirty="0" smtClean="0"/>
              <a:t> </a:t>
            </a:r>
            <a:r>
              <a:rPr lang="en-US" i="1" dirty="0" err="1" smtClean="0"/>
              <a:t>baja</a:t>
            </a:r>
            <a:r>
              <a:rPr lang="en-US" dirty="0" smtClean="0"/>
              <a:t>) of Amazon Basin, lying between 80 and 400 meters. Land use: 3 percent arable, 21 percent meadows and pastures, 55 percent forest and woodland, and 21 percent other, including 1 percent irrigated. </a:t>
            </a:r>
          </a:p>
          <a:p>
            <a:r>
              <a:rPr lang="en-US" b="1" dirty="0" smtClean="0"/>
              <a:t>Climate:</a:t>
            </a:r>
            <a:r>
              <a:rPr lang="en-US" dirty="0" smtClean="0"/>
              <a:t> Varies from dry in western coastal desert to temperate in highland valleys; harsh, chilly conditions on </a:t>
            </a:r>
            <a:r>
              <a:rPr lang="en-US" dirty="0" err="1" smtClean="0"/>
              <a:t>puna</a:t>
            </a:r>
            <a:r>
              <a:rPr lang="en-US" dirty="0" smtClean="0"/>
              <a:t> and western Andean slopes; semi-tropical in </a:t>
            </a:r>
            <a:r>
              <a:rPr lang="en-US" dirty="0" err="1" smtClean="0"/>
              <a:t>Montaña</a:t>
            </a:r>
            <a:r>
              <a:rPr lang="en-US" dirty="0" smtClean="0"/>
              <a:t>; tropical in </a:t>
            </a:r>
            <a:r>
              <a:rPr lang="en-US" dirty="0" err="1" smtClean="0"/>
              <a:t>Selva</a:t>
            </a:r>
            <a:r>
              <a:rPr lang="en-US" dirty="0" smtClean="0"/>
              <a:t>. Uninhabited areas over 5,500 meters high have arctic climate. Rainy winter season runs from October through April; dry summer in remaining months. </a:t>
            </a:r>
          </a:p>
          <a:p>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95940" y="332656"/>
            <a:ext cx="7326561" cy="604867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19585" y="260648"/>
            <a:ext cx="7683520" cy="61926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958885" y="404664"/>
            <a:ext cx="7314355" cy="59766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043608" y="404664"/>
            <a:ext cx="7253036" cy="588932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987460" y="476672"/>
            <a:ext cx="7169086" cy="590465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971600" y="332656"/>
            <a:ext cx="6947332" cy="604867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1981200" y="161925"/>
            <a:ext cx="5181600" cy="65341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841335" y="692697"/>
            <a:ext cx="7668594" cy="532859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ES" sz="2800" b="1" dirty="0" smtClean="0"/>
              <a:t>ETNIA CHOBBCA</a:t>
            </a:r>
            <a:endParaRPr lang="es-ES" sz="2800" b="1" dirty="0"/>
          </a:p>
        </p:txBody>
      </p:sp>
      <p:sp>
        <p:nvSpPr>
          <p:cNvPr id="3" name="2 Marcador de contenido"/>
          <p:cNvSpPr>
            <a:spLocks noGrp="1"/>
          </p:cNvSpPr>
          <p:nvPr>
            <p:ph idx="1"/>
          </p:nvPr>
        </p:nvSpPr>
        <p:spPr>
          <a:xfrm>
            <a:off x="457200" y="1484784"/>
            <a:ext cx="8229600" cy="5112568"/>
          </a:xfrm>
        </p:spPr>
        <p:txBody>
          <a:bodyPr>
            <a:normAutofit fontScale="55000" lnSpcReduction="20000"/>
          </a:bodyPr>
          <a:lstStyle/>
          <a:p>
            <a:r>
              <a:rPr lang="es-ES" dirty="0" smtClean="0"/>
              <a:t>La Comunidad de la Etnia </a:t>
            </a:r>
            <a:r>
              <a:rPr lang="es-ES" dirty="0" err="1" smtClean="0"/>
              <a:t>Chopcca</a:t>
            </a:r>
            <a:r>
              <a:rPr lang="es-ES" dirty="0" smtClean="0"/>
              <a:t> se ubica en </a:t>
            </a:r>
            <a:r>
              <a:rPr lang="es-ES" dirty="0" smtClean="0"/>
              <a:t>los </a:t>
            </a:r>
            <a:r>
              <a:rPr lang="es-ES" dirty="0" smtClean="0"/>
              <a:t>distritos de </a:t>
            </a:r>
            <a:r>
              <a:rPr lang="es-ES" dirty="0" err="1" smtClean="0"/>
              <a:t>Yauli</a:t>
            </a:r>
            <a:r>
              <a:rPr lang="es-ES" dirty="0" smtClean="0"/>
              <a:t>, en la Provincia de Huancavelica y </a:t>
            </a:r>
            <a:r>
              <a:rPr lang="es-ES" dirty="0" err="1" smtClean="0"/>
              <a:t>Paucará</a:t>
            </a:r>
            <a:r>
              <a:rPr lang="es-ES" dirty="0" smtClean="0"/>
              <a:t>, en la provincia de </a:t>
            </a:r>
            <a:r>
              <a:rPr lang="es-ES" dirty="0" err="1" smtClean="0"/>
              <a:t>Acobamba</a:t>
            </a:r>
            <a:r>
              <a:rPr lang="es-ES" dirty="0" smtClean="0"/>
              <a:t>; </a:t>
            </a:r>
            <a:endParaRPr lang="es-ES" dirty="0" smtClean="0"/>
          </a:p>
          <a:p>
            <a:r>
              <a:rPr lang="es-ES" dirty="0" smtClean="0"/>
              <a:t>S</a:t>
            </a:r>
            <a:r>
              <a:rPr lang="es-ES" dirty="0" smtClean="0"/>
              <a:t>on </a:t>
            </a:r>
            <a:r>
              <a:rPr lang="es-ES" dirty="0" smtClean="0"/>
              <a:t>considerados como los más pobres del país. El nombre </a:t>
            </a:r>
            <a:r>
              <a:rPr lang="es-ES" dirty="0" err="1" smtClean="0"/>
              <a:t>Chopcca</a:t>
            </a:r>
            <a:r>
              <a:rPr lang="es-ES" dirty="0" smtClean="0"/>
              <a:t> etimológicamente proviene del vocablo quechua “</a:t>
            </a:r>
            <a:r>
              <a:rPr lang="es-ES" dirty="0" err="1" smtClean="0"/>
              <a:t>Chullalla</a:t>
            </a:r>
            <a:r>
              <a:rPr lang="es-ES" dirty="0" smtClean="0"/>
              <a:t>” o “</a:t>
            </a:r>
            <a:r>
              <a:rPr lang="es-ES" dirty="0" err="1" smtClean="0"/>
              <a:t>Chupaccasca</a:t>
            </a:r>
            <a:r>
              <a:rPr lang="es-ES" dirty="0" smtClean="0"/>
              <a:t>”, que significa “Pueblo escogido” o “Pueblo único”. </a:t>
            </a:r>
            <a:endParaRPr lang="es-ES" dirty="0" smtClean="0"/>
          </a:p>
          <a:p>
            <a:r>
              <a:rPr lang="es-ES" dirty="0" smtClean="0"/>
              <a:t>En </a:t>
            </a:r>
            <a:r>
              <a:rPr lang="es-ES" dirty="0" smtClean="0"/>
              <a:t>el </a:t>
            </a:r>
            <a:r>
              <a:rPr lang="es-ES" dirty="0" err="1" smtClean="0"/>
              <a:t>Vagaje</a:t>
            </a:r>
            <a:r>
              <a:rPr lang="es-ES" dirty="0" smtClean="0"/>
              <a:t> de la Historia Regional existen teorías sobre la "Nación </a:t>
            </a:r>
            <a:r>
              <a:rPr lang="es-ES" dirty="0" err="1" smtClean="0"/>
              <a:t>Chopcca</a:t>
            </a:r>
            <a:r>
              <a:rPr lang="es-ES" dirty="0" smtClean="0"/>
              <a:t>" que afirman que son un pueblo de "</a:t>
            </a:r>
            <a:r>
              <a:rPr lang="es-ES" dirty="0" err="1" smtClean="0"/>
              <a:t>Mitmacckuna</a:t>
            </a:r>
            <a:r>
              <a:rPr lang="es-ES" dirty="0" smtClean="0"/>
              <a:t>" o "Mitimaes" de Cusi Yupanqui, una primera afirmación expresa que fueron traídos de Ecuador y otra menciona que son del Valle de Urubamba como Pueblo Elegido y leal al Imperio de los Incas, para el Control económico, social, </a:t>
            </a:r>
            <a:r>
              <a:rPr lang="es-ES" dirty="0" err="1" smtClean="0"/>
              <a:t>politico</a:t>
            </a:r>
            <a:r>
              <a:rPr lang="es-ES" dirty="0" smtClean="0"/>
              <a:t> y militar de la región habitada por pueblos hostiles y guerreros de la Confederación </a:t>
            </a:r>
            <a:r>
              <a:rPr lang="es-ES" dirty="0" err="1" smtClean="0"/>
              <a:t>Chanka</a:t>
            </a:r>
            <a:r>
              <a:rPr lang="es-ES" dirty="0" smtClean="0"/>
              <a:t> en la época de expansión del imperio luego que de la Guerra contra los </a:t>
            </a:r>
            <a:r>
              <a:rPr lang="es-ES" dirty="0" err="1" smtClean="0"/>
              <a:t>Chankas</a:t>
            </a:r>
            <a:r>
              <a:rPr lang="es-ES" dirty="0" smtClean="0"/>
              <a:t> allá por los años de 1430, donde </a:t>
            </a:r>
            <a:r>
              <a:rPr lang="es-ES" dirty="0" err="1" smtClean="0"/>
              <a:t>Pachacútec</a:t>
            </a:r>
            <a:r>
              <a:rPr lang="es-ES" dirty="0" smtClean="0"/>
              <a:t> juega el papel de derrotar al ejército más poderoso de la Región: Los </a:t>
            </a:r>
            <a:r>
              <a:rPr lang="es-ES" dirty="0" err="1" smtClean="0"/>
              <a:t>Chankas</a:t>
            </a:r>
            <a:r>
              <a:rPr lang="es-ES" dirty="0" smtClean="0"/>
              <a:t>.</a:t>
            </a:r>
          </a:p>
          <a:p>
            <a:r>
              <a:rPr lang="es-ES" dirty="0" smtClean="0"/>
              <a:t>La Etnia de los </a:t>
            </a:r>
            <a:r>
              <a:rPr lang="es-ES" dirty="0" err="1" smtClean="0"/>
              <a:t>Chopccas</a:t>
            </a:r>
            <a:r>
              <a:rPr lang="es-ES" dirty="0" smtClean="0"/>
              <a:t> fueron también el bastión principal de la Resistencia a Sendero Luminoso en los años de la Guerra Interna en la década del 80 hasta mediados del 95. Es conocido también, el arrojo, la valentía, la férrea organización y la masiva participación de hombres y mujeres de esta comunidad para defender la autonomía. Casi toda la población, especialmente las mujeres, niños y niñas de esta comunidad, se reconocen como parte de una etnia o la llamada "Nación </a:t>
            </a:r>
            <a:r>
              <a:rPr lang="es-ES" dirty="0" err="1" smtClean="0"/>
              <a:t>Chopcca</a:t>
            </a:r>
            <a:r>
              <a:rPr lang="es-ES" dirty="0" smtClean="0"/>
              <a:t>". La totalidad de ellos son </a:t>
            </a:r>
            <a:r>
              <a:rPr lang="es-ES" dirty="0" err="1" smtClean="0"/>
              <a:t>quechuahablantes</a:t>
            </a:r>
            <a:r>
              <a:rPr lang="es-ES" dirty="0" smtClean="0"/>
              <a:t> de la variedad del quechua </a:t>
            </a:r>
            <a:r>
              <a:rPr lang="es-ES" dirty="0" err="1" smtClean="0"/>
              <a:t>Chanka</a:t>
            </a:r>
            <a:r>
              <a:rPr lang="es-ES" dirty="0" smtClean="0"/>
              <a:t>. </a:t>
            </a:r>
          </a:p>
          <a:p>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eclac.org/celade/noticias/paginas/8/40448/PERm02.jpg"/>
          <p:cNvPicPr>
            <a:picLocks noChangeAspect="1" noChangeArrowheads="1"/>
          </p:cNvPicPr>
          <p:nvPr/>
        </p:nvPicPr>
        <p:blipFill>
          <a:blip r:embed="rId2" cstate="print"/>
          <a:srcRect/>
          <a:stretch>
            <a:fillRect/>
          </a:stretch>
        </p:blipFill>
        <p:spPr bwMode="auto">
          <a:xfrm>
            <a:off x="1259632" y="-315416"/>
            <a:ext cx="5772150" cy="7467600"/>
          </a:xfrm>
          <a:prstGeom prst="rect">
            <a:avLst/>
          </a:prstGeom>
        </p:spPr>
        <p:style>
          <a:lnRef idx="2">
            <a:schemeClr val="accent3">
              <a:shade val="50000"/>
            </a:schemeClr>
          </a:lnRef>
          <a:fillRef idx="1">
            <a:schemeClr val="accent3"/>
          </a:fillRef>
          <a:effectRef idx="0">
            <a:schemeClr val="accent3"/>
          </a:effectRef>
          <a:fontRef idx="minor">
            <a:schemeClr val="lt1"/>
          </a:fontRef>
        </p:style>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ES" sz="2800" b="1" dirty="0" smtClean="0"/>
              <a:t>PERU</a:t>
            </a:r>
            <a:br>
              <a:rPr lang="es-ES" sz="2800" b="1" dirty="0" smtClean="0"/>
            </a:br>
            <a:r>
              <a:rPr lang="es-ES" sz="2800" b="1" dirty="0" smtClean="0"/>
              <a:t>PRIMEROS ASENTAMIENTOS HUMANOS</a:t>
            </a:r>
            <a:endParaRPr lang="es-ES" sz="2800" b="1" dirty="0"/>
          </a:p>
        </p:txBody>
      </p:sp>
      <p:sp>
        <p:nvSpPr>
          <p:cNvPr id="3" name="2 Marcador de contenido"/>
          <p:cNvSpPr>
            <a:spLocks noGrp="1"/>
          </p:cNvSpPr>
          <p:nvPr>
            <p:ph idx="1"/>
          </p:nvPr>
        </p:nvSpPr>
        <p:spPr/>
        <p:txBody>
          <a:bodyPr>
            <a:normAutofit fontScale="85000" lnSpcReduction="10000"/>
          </a:bodyPr>
          <a:lstStyle/>
          <a:p>
            <a:r>
              <a:rPr lang="en-US" dirty="0" smtClean="0"/>
              <a:t>The first great conquest of Andean space began some 10,000 years ago when the descendants of the original migrants who crossed the land bridge over what is now the Bering Straits between the Asian and American continents reached northern South America. Over the next several millennia, hunter-gatherers fanned out from their bridgehead at Panama to populate the whole of South America. </a:t>
            </a:r>
          </a:p>
          <a:p>
            <a:r>
              <a:rPr lang="en-US" dirty="0" smtClean="0"/>
              <a:t>By about 2500 B.C., small villages inhabited by farmers and fishermen began to spring up in the fertile river valleys of the north coast of Peru. </a:t>
            </a:r>
          </a:p>
          <a:p>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eclac.org/celade/noticias/paginas/8/40448/PERm03.jpg"/>
          <p:cNvPicPr>
            <a:picLocks noChangeAspect="1" noChangeArrowheads="1"/>
          </p:cNvPicPr>
          <p:nvPr/>
        </p:nvPicPr>
        <p:blipFill>
          <a:blip r:embed="rId2" cstate="print"/>
          <a:srcRect/>
          <a:stretch>
            <a:fillRect/>
          </a:stretch>
        </p:blipFill>
        <p:spPr bwMode="auto">
          <a:xfrm>
            <a:off x="63500" y="-136525"/>
            <a:ext cx="5772150" cy="7467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eclac.org/celade/noticias/paginas/8/40448/PERm04.jpg"/>
          <p:cNvPicPr>
            <a:picLocks noChangeAspect="1" noChangeArrowheads="1"/>
          </p:cNvPicPr>
          <p:nvPr/>
        </p:nvPicPr>
        <p:blipFill>
          <a:blip r:embed="rId2" cstate="print"/>
          <a:srcRect/>
          <a:stretch>
            <a:fillRect/>
          </a:stretch>
        </p:blipFill>
        <p:spPr bwMode="auto">
          <a:xfrm>
            <a:off x="63500" y="-136525"/>
            <a:ext cx="5772150" cy="7467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smtClean="0">
                <a:hlinkClick r:id="rId2"/>
              </a:rPr>
              <a:t>http://</a:t>
            </a:r>
            <a:r>
              <a:rPr lang="es-ES" dirty="0" smtClean="0">
                <a:hlinkClick r:id="rId2"/>
              </a:rPr>
              <a:t>www.youtube.com/watch?v=ejrWB6SkPNs</a:t>
            </a:r>
            <a:endParaRPr lang="es-ES" dirty="0" smtClean="0"/>
          </a:p>
          <a:p>
            <a:r>
              <a:rPr lang="es-ES" dirty="0" smtClean="0"/>
              <a:t>Tren macho. Huancayo </a:t>
            </a:r>
            <a:r>
              <a:rPr lang="es-ES" smtClean="0"/>
              <a:t>- Huancavelica</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ES" sz="2800" b="1" dirty="0" smtClean="0"/>
              <a:t>PERU</a:t>
            </a:r>
            <a:br>
              <a:rPr lang="es-ES" sz="2800" b="1" dirty="0" smtClean="0"/>
            </a:br>
            <a:r>
              <a:rPr lang="es-ES" sz="2800" b="1" dirty="0" smtClean="0"/>
              <a:t>CULTURA CHAVIN</a:t>
            </a:r>
            <a:endParaRPr lang="es-ES" sz="2800" b="1" dirty="0"/>
          </a:p>
        </p:txBody>
      </p:sp>
      <p:sp>
        <p:nvSpPr>
          <p:cNvPr id="3" name="2 Marcador de contenido"/>
          <p:cNvSpPr>
            <a:spLocks noGrp="1"/>
          </p:cNvSpPr>
          <p:nvPr>
            <p:ph idx="1"/>
          </p:nvPr>
        </p:nvSpPr>
        <p:spPr/>
        <p:txBody>
          <a:bodyPr>
            <a:normAutofit fontScale="55000" lnSpcReduction="20000"/>
          </a:bodyPr>
          <a:lstStyle/>
          <a:p>
            <a:r>
              <a:rPr lang="en-US" dirty="0" err="1" smtClean="0"/>
              <a:t>Chavín</a:t>
            </a:r>
            <a:r>
              <a:rPr lang="en-US" dirty="0" smtClean="0"/>
              <a:t> was probably more of a religious than political </a:t>
            </a:r>
            <a:r>
              <a:rPr lang="en-US" dirty="0" err="1" smtClean="0"/>
              <a:t>panAndean</a:t>
            </a:r>
            <a:r>
              <a:rPr lang="en-US" dirty="0" smtClean="0"/>
              <a:t> phenomenon. It seems to have been a center for the missionary diffusion of priests who transmitted a particular set of ideas, rituals, and art style throughout what is now </a:t>
            </a:r>
            <a:r>
              <a:rPr lang="en-US" dirty="0" err="1" smtClean="0"/>
              <a:t>northcentral</a:t>
            </a:r>
            <a:r>
              <a:rPr lang="en-US" dirty="0" smtClean="0"/>
              <a:t> Peru. The apparent headquarters for this religious cult in all likelihood was </a:t>
            </a:r>
            <a:r>
              <a:rPr lang="en-US" dirty="0" err="1" smtClean="0"/>
              <a:t>Chavín</a:t>
            </a:r>
            <a:r>
              <a:rPr lang="en-US" dirty="0" smtClean="0"/>
              <a:t> de </a:t>
            </a:r>
            <a:r>
              <a:rPr lang="en-US" dirty="0" err="1" smtClean="0"/>
              <a:t>Huantar</a:t>
            </a:r>
            <a:r>
              <a:rPr lang="en-US" dirty="0" smtClean="0"/>
              <a:t> in the Ancash highlands, whose elaborately carved stone masonry buildings are among the oldest and most beautiful in South America. The great, massive temple there, oriented to the cardinal points of the solstice, was perceived by the people of </a:t>
            </a:r>
            <a:r>
              <a:rPr lang="en-US" dirty="0" err="1" smtClean="0"/>
              <a:t>Chavín</a:t>
            </a:r>
            <a:r>
              <a:rPr lang="en-US" dirty="0" smtClean="0"/>
              <a:t> to be the center of the world, the most holy and revered place of the </a:t>
            </a:r>
            <a:r>
              <a:rPr lang="en-US" dirty="0" err="1" smtClean="0"/>
              <a:t>Chavín</a:t>
            </a:r>
            <a:r>
              <a:rPr lang="en-US" dirty="0" smtClean="0"/>
              <a:t> culture. This concept of God and his elite tied to a geographical location at the center of the cosmos--the idea of spatial mysticism--was fundamental to Inca and pre-Inca beliefs. </a:t>
            </a:r>
          </a:p>
          <a:p>
            <a:r>
              <a:rPr lang="en-US" dirty="0" smtClean="0"/>
              <a:t>After the decline of the </a:t>
            </a:r>
            <a:r>
              <a:rPr lang="en-US" dirty="0" err="1" smtClean="0"/>
              <a:t>Chavín</a:t>
            </a:r>
            <a:r>
              <a:rPr lang="en-US" dirty="0" smtClean="0"/>
              <a:t> culture around the beginning of the Christian millennium, a series of localized and specialized cultures rose and fell, both on the coast and in the highlands, during the next thousand years. On the coast, these included the </a:t>
            </a:r>
            <a:r>
              <a:rPr lang="en-US" dirty="0" err="1" smtClean="0"/>
              <a:t>Gallinazo</a:t>
            </a:r>
            <a:r>
              <a:rPr lang="en-US" dirty="0" smtClean="0"/>
              <a:t>, </a:t>
            </a:r>
            <a:r>
              <a:rPr lang="en-US" dirty="0" err="1" smtClean="0"/>
              <a:t>Mochica</a:t>
            </a:r>
            <a:r>
              <a:rPr lang="en-US" dirty="0" smtClean="0"/>
              <a:t>, </a:t>
            </a:r>
            <a:r>
              <a:rPr lang="en-US" dirty="0" err="1" smtClean="0"/>
              <a:t>Paracas</a:t>
            </a:r>
            <a:r>
              <a:rPr lang="en-US" dirty="0" smtClean="0"/>
              <a:t>, </a:t>
            </a:r>
            <a:r>
              <a:rPr lang="en-US" dirty="0" err="1" smtClean="0"/>
              <a:t>Nazca</a:t>
            </a:r>
            <a:r>
              <a:rPr lang="en-US" dirty="0" smtClean="0"/>
              <a:t>, and </a:t>
            </a:r>
            <a:r>
              <a:rPr lang="en-US" dirty="0" err="1" smtClean="0"/>
              <a:t>Chimú</a:t>
            </a:r>
            <a:r>
              <a:rPr lang="en-US" dirty="0" smtClean="0"/>
              <a:t> civilizations. Although each had their salient features, the </a:t>
            </a:r>
            <a:r>
              <a:rPr lang="en-US" dirty="0" err="1" smtClean="0"/>
              <a:t>Mochica</a:t>
            </a:r>
            <a:r>
              <a:rPr lang="en-US" dirty="0" smtClean="0"/>
              <a:t> and </a:t>
            </a:r>
            <a:r>
              <a:rPr lang="en-US" dirty="0" err="1" smtClean="0"/>
              <a:t>Chimú</a:t>
            </a:r>
            <a:r>
              <a:rPr lang="en-US" dirty="0" smtClean="0"/>
              <a:t> warrant special comment for their notable achievements</a:t>
            </a:r>
          </a:p>
          <a:p>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ES" sz="2800" b="1" dirty="0" smtClean="0"/>
              <a:t>PERU</a:t>
            </a:r>
            <a:br>
              <a:rPr lang="es-ES" sz="2800" b="1" dirty="0" smtClean="0"/>
            </a:br>
            <a:r>
              <a:rPr lang="es-ES" sz="2800" b="1" dirty="0" smtClean="0"/>
              <a:t>LOS INCAS</a:t>
            </a:r>
            <a:endParaRPr lang="es-ES" sz="2800" b="1" dirty="0"/>
          </a:p>
        </p:txBody>
      </p:sp>
      <p:sp>
        <p:nvSpPr>
          <p:cNvPr id="3" name="2 Marcador de contenido"/>
          <p:cNvSpPr>
            <a:spLocks noGrp="1"/>
          </p:cNvSpPr>
          <p:nvPr>
            <p:ph idx="1"/>
          </p:nvPr>
        </p:nvSpPr>
        <p:spPr/>
        <p:txBody>
          <a:bodyPr>
            <a:normAutofit fontScale="62500" lnSpcReduction="20000"/>
          </a:bodyPr>
          <a:lstStyle/>
          <a:p>
            <a:r>
              <a:rPr lang="en-US" dirty="0" smtClean="0"/>
              <a:t>The Incas of Cusco (Cuzco) originally represented one of these small and relatively minor ethnic groups, the Quechuas. Gradually, as early as the thirteenth century, they began to expand and incorporate their neighbors. Inca expansion was slow until about the middle of the fifteenth century, when the pace of conquest began to accelerate, particularly under the rule of the great emperor </a:t>
            </a:r>
            <a:r>
              <a:rPr lang="en-US" dirty="0" err="1" smtClean="0"/>
              <a:t>Pachacuti</a:t>
            </a:r>
            <a:r>
              <a:rPr lang="en-US" dirty="0" smtClean="0"/>
              <a:t> Inca </a:t>
            </a:r>
            <a:r>
              <a:rPr lang="en-US" dirty="0" err="1" smtClean="0"/>
              <a:t>Yupanqui</a:t>
            </a:r>
            <a:r>
              <a:rPr lang="en-US" dirty="0" smtClean="0"/>
              <a:t> (1438-71). </a:t>
            </a:r>
          </a:p>
          <a:p>
            <a:r>
              <a:rPr lang="en-US" dirty="0" smtClean="0"/>
              <a:t>Historian John Hemming describes </a:t>
            </a:r>
            <a:r>
              <a:rPr lang="en-US" dirty="0" err="1" smtClean="0"/>
              <a:t>Pachacuti</a:t>
            </a:r>
            <a:r>
              <a:rPr lang="en-US" dirty="0" smtClean="0"/>
              <a:t> as "one of those protean figures, like Alexander or Napoleon, who combine a mania for conquest with the ability to impose his will on every facet of government." Under his rule and that of his son, </a:t>
            </a:r>
            <a:r>
              <a:rPr lang="en-US" dirty="0" err="1" smtClean="0"/>
              <a:t>Topa</a:t>
            </a:r>
            <a:r>
              <a:rPr lang="en-US" dirty="0" smtClean="0"/>
              <a:t> Inca </a:t>
            </a:r>
            <a:r>
              <a:rPr lang="en-US" dirty="0" err="1" smtClean="0"/>
              <a:t>Yupanqui</a:t>
            </a:r>
            <a:r>
              <a:rPr lang="en-US" dirty="0" smtClean="0"/>
              <a:t> (1471-93), the Incas came to control upwards of a third of South America, with a population of 9 to 16 million inhabitants under their rule. </a:t>
            </a:r>
            <a:r>
              <a:rPr lang="en-US" dirty="0" err="1" smtClean="0"/>
              <a:t>Pachacuti</a:t>
            </a:r>
            <a:r>
              <a:rPr lang="en-US" dirty="0" smtClean="0"/>
              <a:t> also promulgated a comprehensive code of laws to govern his far-flung empire, called </a:t>
            </a:r>
            <a:r>
              <a:rPr lang="en-US" dirty="0" err="1" smtClean="0"/>
              <a:t>Tawantinsuyu</a:t>
            </a:r>
            <a:r>
              <a:rPr lang="en-US" dirty="0" smtClean="0"/>
              <a:t>, while consolidating his absolute temporal and spiritual authority as the God of the Sun who ruled from a magnificently rebuilt Cusco. </a:t>
            </a:r>
          </a:p>
          <a:p>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ES" sz="2800" b="1" dirty="0" smtClean="0"/>
              <a:t>PERU</a:t>
            </a:r>
            <a:br>
              <a:rPr lang="es-ES" sz="2800" b="1" dirty="0" smtClean="0"/>
            </a:br>
            <a:r>
              <a:rPr lang="es-ES" sz="2800" b="1" dirty="0" smtClean="0"/>
              <a:t>INCAS II</a:t>
            </a:r>
            <a:endParaRPr lang="es-ES" sz="2800" b="1" dirty="0"/>
          </a:p>
        </p:txBody>
      </p:sp>
      <p:sp>
        <p:nvSpPr>
          <p:cNvPr id="3" name="2 Marcador de contenido"/>
          <p:cNvSpPr>
            <a:spLocks noGrp="1"/>
          </p:cNvSpPr>
          <p:nvPr>
            <p:ph idx="1"/>
          </p:nvPr>
        </p:nvSpPr>
        <p:spPr/>
        <p:txBody>
          <a:bodyPr>
            <a:normAutofit fontScale="70000" lnSpcReduction="20000"/>
          </a:bodyPr>
          <a:lstStyle/>
          <a:p>
            <a:r>
              <a:rPr lang="en-US" dirty="0" smtClean="0"/>
              <a:t>Although displaying distinctly hierarchical and despotic features, Incan rule also exhibited an unusual measure of flexibility and paternalism. The basic local unit of society was the </a:t>
            </a:r>
            <a:r>
              <a:rPr lang="en-US" i="1" dirty="0" err="1" smtClean="0">
                <a:hlinkClick r:id="rId2" action="ppaction://hlinkfile"/>
              </a:rPr>
              <a:t>ayllu</a:t>
            </a:r>
            <a:r>
              <a:rPr lang="en-US" dirty="0" smtClean="0"/>
              <a:t> (see Glossary), which formed an endogamous nucleus of kinship groups who possessed collectively a specific, although often disconnected, territory. In the </a:t>
            </a:r>
            <a:r>
              <a:rPr lang="en-US" i="1" dirty="0" err="1" smtClean="0"/>
              <a:t>ayllu</a:t>
            </a:r>
            <a:r>
              <a:rPr lang="en-US" dirty="0" smtClean="0"/>
              <a:t>, grazing land was held in common (private property did not exist), whereas arable land was parceled out to families in proportion to their size. Since self-sufficiency was the ideal of Andean society, family units claimed parcels of land in different ecological niches in the rugged Andean terrain. In this way, they achieved what anthropologists have called "vertical </a:t>
            </a:r>
            <a:r>
              <a:rPr lang="en-US" dirty="0" err="1" smtClean="0"/>
              <a:t>complementarity</a:t>
            </a:r>
            <a:r>
              <a:rPr lang="en-US" dirty="0" smtClean="0"/>
              <a:t>," that is, the ability to produce a wide variety of crops--such as maize, potatoes, and quinoa (a protein-rich grain)--at different altitudes for household consumption. </a:t>
            </a:r>
          </a:p>
          <a:p>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ES" sz="2800" dirty="0" smtClean="0"/>
              <a:t>PERU</a:t>
            </a:r>
            <a:br>
              <a:rPr lang="es-ES" sz="2800" dirty="0" smtClean="0"/>
            </a:br>
            <a:r>
              <a:rPr lang="es-ES" sz="2800" dirty="0" smtClean="0"/>
              <a:t>INCAS III</a:t>
            </a:r>
            <a:endParaRPr lang="es-ES" sz="2800" dirty="0"/>
          </a:p>
        </p:txBody>
      </p:sp>
      <p:sp>
        <p:nvSpPr>
          <p:cNvPr id="3" name="2 Marcador de contenido"/>
          <p:cNvSpPr>
            <a:spLocks noGrp="1"/>
          </p:cNvSpPr>
          <p:nvPr>
            <p:ph idx="1"/>
          </p:nvPr>
        </p:nvSpPr>
        <p:spPr/>
        <p:txBody>
          <a:bodyPr>
            <a:normAutofit fontScale="62500" lnSpcReduction="20000"/>
          </a:bodyPr>
          <a:lstStyle/>
          <a:p>
            <a:r>
              <a:rPr lang="en-US" dirty="0" smtClean="0"/>
              <a:t>All Inca people collectively worked the lands of the Inca, who served as representative of the God of the Sun--the central god and religion of the empire. In return, they received food, as well as </a:t>
            </a:r>
            <a:r>
              <a:rPr lang="en-US" i="1" dirty="0" err="1" smtClean="0"/>
              <a:t>chicha</a:t>
            </a:r>
            <a:r>
              <a:rPr lang="en-US" dirty="0" smtClean="0"/>
              <a:t> and coca leaves (which were chewed and used for religious rites and for medicinal purposes); or they made cloth and clothing for tribute, using the Inca flocks; or they regularly performed </a:t>
            </a:r>
            <a:r>
              <a:rPr lang="en-US" i="1" dirty="0" err="1" smtClean="0">
                <a:hlinkClick r:id="rId2" action="ppaction://hlinkfile"/>
              </a:rPr>
              <a:t>mita</a:t>
            </a:r>
            <a:r>
              <a:rPr lang="en-US" dirty="0" smtClean="0"/>
              <a:t> (see Glossary), or service for public works, such as roads and buildings, or for military purposes that enabled the development of the state. The Inca people also maintained the royal family and bureaucracy, centered in Cusco. In return for these services, the Inca allocated land and redistributed part of the tribute received--such as food, cloth, and clothes--to the communities, often in the form of welfare. Tribute was stored in centrally located warehouses to be dispensed during periods of shortages caused by famine, war, or natural disaster. In the absence of a market economy, Inca redistribution of tribute served as the primary means of exchange. The principles of reciprocity and redistribution, then, formed the organizing ideas that governed all relations in the Inca empire from community to state. </a:t>
            </a:r>
          </a:p>
          <a:p>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ES"/>
          </a:p>
        </p:txBody>
      </p:sp>
      <p:sp>
        <p:nvSpPr>
          <p:cNvPr id="5" name="4 Marcador de contenido"/>
          <p:cNvSpPr>
            <a:spLocks noGrp="1"/>
          </p:cNvSpPr>
          <p:nvPr>
            <p:ph idx="1"/>
          </p:nvPr>
        </p:nvSpPr>
        <p:spPr/>
        <p:txBody>
          <a:bodyPr>
            <a:normAutofit fontScale="70000" lnSpcReduction="20000"/>
          </a:bodyPr>
          <a:lstStyle/>
          <a:p>
            <a:endParaRPr lang="en-US" dirty="0" smtClean="0"/>
          </a:p>
          <a:p>
            <a:r>
              <a:rPr lang="en-US" b="1" dirty="0" smtClean="0"/>
              <a:t>La Costa de </a:t>
            </a:r>
            <a:r>
              <a:rPr lang="en-US" b="1" dirty="0" err="1" smtClean="0"/>
              <a:t>Perú</a:t>
            </a:r>
            <a:r>
              <a:rPr lang="en-US" b="1" dirty="0" smtClean="0"/>
              <a:t> </a:t>
            </a:r>
            <a:r>
              <a:rPr lang="en-US" dirty="0" err="1" smtClean="0"/>
              <a:t>es</a:t>
            </a:r>
            <a:r>
              <a:rPr lang="en-US" dirty="0" smtClean="0"/>
              <a:t> un </a:t>
            </a:r>
            <a:r>
              <a:rPr lang="en-US" dirty="0" err="1" smtClean="0"/>
              <a:t>desierto</a:t>
            </a:r>
            <a:r>
              <a:rPr lang="en-US" dirty="0" smtClean="0"/>
              <a:t> </a:t>
            </a:r>
            <a:r>
              <a:rPr lang="en-US" dirty="0" err="1" smtClean="0"/>
              <a:t>montañoso</a:t>
            </a:r>
            <a:r>
              <a:rPr lang="en-US" dirty="0" smtClean="0"/>
              <a:t> </a:t>
            </a:r>
            <a:r>
              <a:rPr lang="en-US" dirty="0" err="1" smtClean="0"/>
              <a:t>que</a:t>
            </a:r>
            <a:r>
              <a:rPr lang="en-US" dirty="0" smtClean="0"/>
              <a:t> se </a:t>
            </a:r>
            <a:r>
              <a:rPr lang="en-US" dirty="0" err="1" smtClean="0"/>
              <a:t>extiende</a:t>
            </a:r>
            <a:r>
              <a:rPr lang="en-US" dirty="0" smtClean="0"/>
              <a:t> </a:t>
            </a:r>
            <a:r>
              <a:rPr lang="en-US" dirty="0" err="1" smtClean="0"/>
              <a:t>desde</a:t>
            </a:r>
            <a:r>
              <a:rPr lang="en-US" dirty="0" smtClean="0"/>
              <a:t> Chile a Ecuador, </a:t>
            </a:r>
            <a:r>
              <a:rPr lang="en-US" dirty="0" err="1" smtClean="0"/>
              <a:t>cortado</a:t>
            </a:r>
            <a:r>
              <a:rPr lang="en-US" dirty="0" smtClean="0"/>
              <a:t> </a:t>
            </a:r>
            <a:r>
              <a:rPr lang="en-US" dirty="0" err="1" smtClean="0"/>
              <a:t>por</a:t>
            </a:r>
            <a:r>
              <a:rPr lang="en-US" dirty="0" smtClean="0"/>
              <a:t> </a:t>
            </a:r>
            <a:r>
              <a:rPr lang="en-US" dirty="0" err="1" smtClean="0"/>
              <a:t>una</a:t>
            </a:r>
            <a:r>
              <a:rPr lang="en-US" dirty="0" smtClean="0"/>
              <a:t> </a:t>
            </a:r>
            <a:r>
              <a:rPr lang="en-US" dirty="0" err="1" smtClean="0"/>
              <a:t>cincuentena</a:t>
            </a:r>
            <a:r>
              <a:rPr lang="en-US" dirty="0" smtClean="0"/>
              <a:t> de </a:t>
            </a:r>
            <a:r>
              <a:rPr lang="en-US" dirty="0" err="1" smtClean="0"/>
              <a:t>ríos</a:t>
            </a:r>
            <a:r>
              <a:rPr lang="en-US" dirty="0" smtClean="0"/>
              <a:t> </a:t>
            </a:r>
            <a:r>
              <a:rPr lang="en-US" dirty="0" err="1" smtClean="0"/>
              <a:t>pequeños</a:t>
            </a:r>
            <a:r>
              <a:rPr lang="en-US" dirty="0" smtClean="0"/>
              <a:t> </a:t>
            </a:r>
            <a:r>
              <a:rPr lang="en-US" dirty="0" err="1" smtClean="0"/>
              <a:t>que</a:t>
            </a:r>
            <a:r>
              <a:rPr lang="en-US" dirty="0" smtClean="0"/>
              <a:t> </a:t>
            </a:r>
            <a:r>
              <a:rPr lang="en-US" dirty="0" err="1" smtClean="0"/>
              <a:t>descienden</a:t>
            </a:r>
            <a:r>
              <a:rPr lang="en-US" dirty="0" smtClean="0"/>
              <a:t> </a:t>
            </a:r>
            <a:r>
              <a:rPr lang="en-US" dirty="0" err="1" smtClean="0"/>
              <a:t>desde</a:t>
            </a:r>
            <a:r>
              <a:rPr lang="en-US" dirty="0" smtClean="0"/>
              <a:t> la </a:t>
            </a:r>
            <a:r>
              <a:rPr lang="en-US" dirty="0" err="1" smtClean="0"/>
              <a:t>árida</a:t>
            </a:r>
            <a:r>
              <a:rPr lang="en-US" dirty="0" smtClean="0"/>
              <a:t> </a:t>
            </a:r>
            <a:r>
              <a:rPr lang="en-US" dirty="0" err="1" smtClean="0"/>
              <a:t>vertiente</a:t>
            </a:r>
            <a:r>
              <a:rPr lang="en-US" dirty="0" smtClean="0"/>
              <a:t>  </a:t>
            </a:r>
            <a:r>
              <a:rPr lang="en-US" dirty="0" err="1" smtClean="0"/>
              <a:t>Oeste</a:t>
            </a:r>
            <a:r>
              <a:rPr lang="en-US" dirty="0" smtClean="0"/>
              <a:t> de los Andes y </a:t>
            </a:r>
            <a:r>
              <a:rPr lang="en-US" dirty="0" err="1" smtClean="0"/>
              <a:t>desaguan</a:t>
            </a:r>
            <a:r>
              <a:rPr lang="en-US" dirty="0" smtClean="0"/>
              <a:t> el </a:t>
            </a:r>
            <a:r>
              <a:rPr lang="en-US" dirty="0" err="1" smtClean="0"/>
              <a:t>el</a:t>
            </a:r>
            <a:r>
              <a:rPr lang="en-US" dirty="0" smtClean="0"/>
              <a:t> </a:t>
            </a:r>
            <a:r>
              <a:rPr lang="en-US" dirty="0" err="1" smtClean="0"/>
              <a:t>Pacífico</a:t>
            </a:r>
            <a:r>
              <a:rPr lang="en-US" dirty="0" smtClean="0"/>
              <a:t>. La </a:t>
            </a:r>
            <a:r>
              <a:rPr lang="en-US" dirty="0" err="1" smtClean="0"/>
              <a:t>causa</a:t>
            </a:r>
            <a:r>
              <a:rPr lang="en-US" dirty="0" smtClean="0"/>
              <a:t> del </a:t>
            </a:r>
            <a:r>
              <a:rPr lang="en-US" dirty="0" err="1" smtClean="0"/>
              <a:t>desierto</a:t>
            </a:r>
            <a:r>
              <a:rPr lang="en-US" dirty="0" smtClean="0"/>
              <a:t> </a:t>
            </a:r>
            <a:r>
              <a:rPr lang="en-US" dirty="0" err="1" smtClean="0"/>
              <a:t>peruano</a:t>
            </a:r>
            <a:r>
              <a:rPr lang="en-US" dirty="0" smtClean="0"/>
              <a:t> </a:t>
            </a:r>
            <a:r>
              <a:rPr lang="en-US" dirty="0" err="1" smtClean="0"/>
              <a:t>es</a:t>
            </a:r>
            <a:r>
              <a:rPr lang="en-US" dirty="0" smtClean="0"/>
              <a:t> la </a:t>
            </a:r>
            <a:r>
              <a:rPr lang="en-US" dirty="0" err="1" smtClean="0"/>
              <a:t>Corriente</a:t>
            </a:r>
            <a:r>
              <a:rPr lang="en-US" dirty="0" smtClean="0"/>
              <a:t> </a:t>
            </a:r>
            <a:r>
              <a:rPr lang="en-US" dirty="0" err="1" smtClean="0"/>
              <a:t>fría</a:t>
            </a:r>
            <a:r>
              <a:rPr lang="en-US" dirty="0" smtClean="0"/>
              <a:t> de </a:t>
            </a:r>
            <a:r>
              <a:rPr lang="en-US" dirty="0" err="1" smtClean="0"/>
              <a:t>Humbolt</a:t>
            </a:r>
            <a:r>
              <a:rPr lang="en-US" dirty="0" smtClean="0"/>
              <a:t>.</a:t>
            </a:r>
          </a:p>
          <a:p>
            <a:r>
              <a:rPr lang="en-US" dirty="0" smtClean="0"/>
              <a:t>En </a:t>
            </a:r>
            <a:r>
              <a:rPr lang="en-US" dirty="0" err="1" smtClean="0"/>
              <a:t>estos</a:t>
            </a:r>
            <a:r>
              <a:rPr lang="en-US" dirty="0" smtClean="0"/>
              <a:t> </a:t>
            </a:r>
            <a:r>
              <a:rPr lang="en-US" dirty="0" err="1" smtClean="0"/>
              <a:t>pequeños</a:t>
            </a:r>
            <a:r>
              <a:rPr lang="en-US" dirty="0" smtClean="0"/>
              <a:t> </a:t>
            </a:r>
            <a:r>
              <a:rPr lang="en-US" dirty="0" err="1" smtClean="0"/>
              <a:t>valles</a:t>
            </a:r>
            <a:r>
              <a:rPr lang="en-US" dirty="0" smtClean="0"/>
              <a:t> </a:t>
            </a:r>
            <a:r>
              <a:rPr lang="en-US" dirty="0" err="1" smtClean="0"/>
              <a:t>han</a:t>
            </a:r>
            <a:r>
              <a:rPr lang="en-US" dirty="0" smtClean="0"/>
              <a:t> </a:t>
            </a:r>
            <a:r>
              <a:rPr lang="en-US" dirty="0" err="1" smtClean="0"/>
              <a:t>vivido</a:t>
            </a:r>
            <a:r>
              <a:rPr lang="en-US" dirty="0" smtClean="0"/>
              <a:t> </a:t>
            </a:r>
            <a:r>
              <a:rPr lang="en-US" dirty="0" err="1" smtClean="0"/>
              <a:t>seres</a:t>
            </a:r>
            <a:r>
              <a:rPr lang="en-US" dirty="0" smtClean="0"/>
              <a:t> </a:t>
            </a:r>
            <a:r>
              <a:rPr lang="en-US" dirty="0" err="1" smtClean="0"/>
              <a:t>humanos</a:t>
            </a:r>
            <a:r>
              <a:rPr lang="en-US" dirty="0" smtClean="0"/>
              <a:t> </a:t>
            </a:r>
            <a:r>
              <a:rPr lang="en-US" dirty="0" err="1" smtClean="0"/>
              <a:t>desde</a:t>
            </a:r>
            <a:r>
              <a:rPr lang="en-US" dirty="0" smtClean="0"/>
              <a:t> </a:t>
            </a:r>
            <a:r>
              <a:rPr lang="en-US" dirty="0" err="1" smtClean="0"/>
              <a:t>hace</a:t>
            </a:r>
            <a:r>
              <a:rPr lang="en-US" dirty="0" smtClean="0"/>
              <a:t> </a:t>
            </a:r>
            <a:r>
              <a:rPr lang="en-US" dirty="0" err="1" smtClean="0"/>
              <a:t>más</a:t>
            </a:r>
            <a:r>
              <a:rPr lang="en-US" dirty="0" smtClean="0"/>
              <a:t> de 10.000 </a:t>
            </a:r>
            <a:r>
              <a:rPr lang="en-US" dirty="0" err="1" smtClean="0"/>
              <a:t>años</a:t>
            </a:r>
            <a:r>
              <a:rPr lang="en-US" dirty="0" smtClean="0"/>
              <a:t>. </a:t>
            </a:r>
            <a:r>
              <a:rPr lang="en-US" dirty="0" err="1" smtClean="0"/>
              <a:t>Fueron</a:t>
            </a:r>
            <a:r>
              <a:rPr lang="en-US" dirty="0" smtClean="0"/>
              <a:t> </a:t>
            </a:r>
            <a:r>
              <a:rPr lang="en-US" dirty="0" err="1" smtClean="0"/>
              <a:t>cazadores</a:t>
            </a:r>
            <a:r>
              <a:rPr lang="en-US" dirty="0" smtClean="0"/>
              <a:t>, </a:t>
            </a:r>
            <a:r>
              <a:rPr lang="en-US" dirty="0" err="1" smtClean="0"/>
              <a:t>pescadores</a:t>
            </a:r>
            <a:r>
              <a:rPr lang="en-US" dirty="0" smtClean="0"/>
              <a:t> y </a:t>
            </a:r>
            <a:r>
              <a:rPr lang="en-US" dirty="0" err="1" smtClean="0"/>
              <a:t>recolectores</a:t>
            </a:r>
            <a:r>
              <a:rPr lang="en-US" dirty="0" smtClean="0"/>
              <a:t>, </a:t>
            </a:r>
            <a:r>
              <a:rPr lang="en-US" dirty="0" err="1" smtClean="0"/>
              <a:t>pero</a:t>
            </a:r>
            <a:r>
              <a:rPr lang="en-US" dirty="0" smtClean="0"/>
              <a:t> </a:t>
            </a:r>
            <a:r>
              <a:rPr lang="en-US" dirty="0" err="1" smtClean="0"/>
              <a:t>también</a:t>
            </a:r>
            <a:r>
              <a:rPr lang="en-US" dirty="0" smtClean="0"/>
              <a:t> </a:t>
            </a:r>
            <a:r>
              <a:rPr lang="en-US" dirty="0" err="1" smtClean="0"/>
              <a:t>domesticaron</a:t>
            </a:r>
            <a:r>
              <a:rPr lang="en-US" dirty="0" smtClean="0"/>
              <a:t> </a:t>
            </a:r>
            <a:r>
              <a:rPr lang="en-US" dirty="0" err="1" smtClean="0"/>
              <a:t>animales</a:t>
            </a:r>
            <a:r>
              <a:rPr lang="en-US" dirty="0" smtClean="0"/>
              <a:t> y </a:t>
            </a:r>
            <a:r>
              <a:rPr lang="en-US" dirty="0" err="1" smtClean="0"/>
              <a:t>desarrolalron</a:t>
            </a:r>
            <a:r>
              <a:rPr lang="en-US" dirty="0" smtClean="0"/>
              <a:t> </a:t>
            </a:r>
            <a:r>
              <a:rPr lang="en-US" dirty="0" err="1" smtClean="0"/>
              <a:t>agricultura</a:t>
            </a:r>
            <a:r>
              <a:rPr lang="en-US" dirty="0" smtClean="0"/>
              <a:t> de </a:t>
            </a:r>
            <a:r>
              <a:rPr lang="en-US" dirty="0" err="1" smtClean="0"/>
              <a:t>regadío</a:t>
            </a:r>
            <a:r>
              <a:rPr lang="en-US" dirty="0" smtClean="0"/>
              <a:t>. </a:t>
            </a:r>
          </a:p>
          <a:p>
            <a:r>
              <a:rPr lang="en-US" dirty="0" smtClean="0"/>
              <a:t>Los </a:t>
            </a:r>
            <a:r>
              <a:rPr lang="en-US" dirty="0" err="1" smtClean="0"/>
              <a:t>mayores</a:t>
            </a:r>
            <a:r>
              <a:rPr lang="en-US" dirty="0" smtClean="0"/>
              <a:t> oasis </a:t>
            </a:r>
            <a:r>
              <a:rPr lang="en-US" dirty="0" err="1" smtClean="0"/>
              <a:t>fueron</a:t>
            </a:r>
            <a:r>
              <a:rPr lang="en-US" dirty="0" smtClean="0"/>
              <a:t> </a:t>
            </a:r>
            <a:r>
              <a:rPr lang="en-US" dirty="0" err="1" smtClean="0"/>
              <a:t>sede</a:t>
            </a:r>
            <a:r>
              <a:rPr lang="en-US" dirty="0" smtClean="0"/>
              <a:t> de </a:t>
            </a:r>
            <a:r>
              <a:rPr lang="en-US" dirty="0" err="1" smtClean="0"/>
              <a:t>ciudades</a:t>
            </a:r>
            <a:r>
              <a:rPr lang="en-US" dirty="0" smtClean="0"/>
              <a:t> y </a:t>
            </a:r>
            <a:r>
              <a:rPr lang="en-US" dirty="0" err="1" smtClean="0"/>
              <a:t>centros</a:t>
            </a:r>
            <a:r>
              <a:rPr lang="en-US" dirty="0" smtClean="0"/>
              <a:t> </a:t>
            </a:r>
            <a:r>
              <a:rPr lang="en-US" dirty="0" err="1" smtClean="0"/>
              <a:t>ceremoniales</a:t>
            </a:r>
            <a:r>
              <a:rPr lang="en-US" dirty="0" smtClean="0"/>
              <a:t>.</a:t>
            </a:r>
          </a:p>
          <a:p>
            <a:r>
              <a:rPr lang="en-US" dirty="0" smtClean="0"/>
              <a:t>El </a:t>
            </a:r>
            <a:r>
              <a:rPr lang="en-US" dirty="0" err="1" smtClean="0"/>
              <a:t>crecimiento</a:t>
            </a:r>
            <a:r>
              <a:rPr lang="en-US" dirty="0" smtClean="0"/>
              <a:t> </a:t>
            </a:r>
            <a:r>
              <a:rPr lang="en-US" dirty="0" err="1" smtClean="0"/>
              <a:t>poblacional</a:t>
            </a:r>
            <a:r>
              <a:rPr lang="en-US" dirty="0" smtClean="0"/>
              <a:t> y </a:t>
            </a:r>
            <a:r>
              <a:rPr lang="en-US" dirty="0" err="1" smtClean="0"/>
              <a:t>desarrollo</a:t>
            </a:r>
            <a:r>
              <a:rPr lang="en-US" dirty="0" smtClean="0"/>
              <a:t> </a:t>
            </a:r>
            <a:r>
              <a:rPr lang="en-US" dirty="0" err="1" smtClean="0"/>
              <a:t>urbano</a:t>
            </a:r>
            <a:r>
              <a:rPr lang="en-US" dirty="0" smtClean="0"/>
              <a:t> </a:t>
            </a:r>
            <a:r>
              <a:rPr lang="en-US" dirty="0" err="1" smtClean="0"/>
              <a:t>esta</a:t>
            </a:r>
            <a:r>
              <a:rPr lang="en-US" dirty="0" smtClean="0"/>
              <a:t> </a:t>
            </a:r>
            <a:r>
              <a:rPr lang="en-US" dirty="0" err="1" smtClean="0"/>
              <a:t>vinculado</a:t>
            </a:r>
            <a:r>
              <a:rPr lang="en-US" dirty="0" smtClean="0"/>
              <a:t> a la </a:t>
            </a:r>
            <a:r>
              <a:rPr lang="en-US" dirty="0" err="1" smtClean="0"/>
              <a:t>función</a:t>
            </a:r>
            <a:r>
              <a:rPr lang="en-US" dirty="0" smtClean="0"/>
              <a:t> </a:t>
            </a:r>
            <a:r>
              <a:rPr lang="en-US" dirty="0" err="1" smtClean="0"/>
              <a:t>portuaria</a:t>
            </a:r>
            <a:r>
              <a:rPr lang="en-US" dirty="0" smtClean="0"/>
              <a:t> y a la </a:t>
            </a:r>
            <a:r>
              <a:rPr lang="en-US" dirty="0" err="1" smtClean="0"/>
              <a:t>pesca</a:t>
            </a:r>
            <a:r>
              <a:rPr lang="en-US" dirty="0" smtClean="0"/>
              <a:t>. </a:t>
            </a:r>
          </a:p>
          <a:p>
            <a:r>
              <a:rPr lang="en-US" dirty="0" smtClean="0"/>
              <a:t>Los </a:t>
            </a:r>
            <a:r>
              <a:rPr lang="en-US" dirty="0" err="1" smtClean="0"/>
              <a:t>ciclos</a:t>
            </a:r>
            <a:r>
              <a:rPr lang="en-US" dirty="0" smtClean="0"/>
              <a:t> </a:t>
            </a:r>
            <a:r>
              <a:rPr lang="en-US" dirty="0" err="1" smtClean="0"/>
              <a:t>económicos</a:t>
            </a:r>
            <a:r>
              <a:rPr lang="en-US" dirty="0" smtClean="0"/>
              <a:t> ha </a:t>
            </a:r>
            <a:r>
              <a:rPr lang="en-US" dirty="0" err="1" smtClean="0"/>
              <a:t>sido</a:t>
            </a:r>
            <a:r>
              <a:rPr lang="en-US" dirty="0" smtClean="0"/>
              <a:t> los del guano y la </a:t>
            </a:r>
            <a:r>
              <a:rPr lang="en-US" dirty="0" err="1" smtClean="0"/>
              <a:t>anchoveta</a:t>
            </a:r>
            <a:r>
              <a:rPr lang="en-US" dirty="0" smtClean="0"/>
              <a:t>.</a:t>
            </a:r>
          </a:p>
          <a:p>
            <a:endParaRPr lang="en-US" dirty="0" smtClean="0"/>
          </a:p>
          <a:p>
            <a:endParaRPr lang="en-US" dirty="0" smtClean="0"/>
          </a:p>
          <a:p>
            <a:endParaRPr lang="en-US" dirty="0" smtClean="0"/>
          </a:p>
          <a:p>
            <a:endParaRPr lang="en-US" dirty="0" smtClean="0"/>
          </a:p>
          <a:p>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32333" y="404664"/>
            <a:ext cx="7504803" cy="61926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53930" y="359245"/>
            <a:ext cx="7290478" cy="609409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1544</Words>
  <Application>Microsoft Office PowerPoint</Application>
  <PresentationFormat>Presentación en pantalla (4:3)</PresentationFormat>
  <Paragraphs>32</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PERU INTRODUCCIÓN</vt:lpstr>
      <vt:lpstr>PERU PRIMEROS ASENTAMIENTOS HUMANOS</vt:lpstr>
      <vt:lpstr>PERU CULTURA CHAVIN</vt:lpstr>
      <vt:lpstr>PERU LOS INCAS</vt:lpstr>
      <vt:lpstr>PERU INCAS II</vt:lpstr>
      <vt:lpstr>PERU INCAS III</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ETNIA CHOBBCA</vt:lpstr>
      <vt:lpstr>Diapositiva 19</vt:lpstr>
      <vt:lpstr>Diapositiva 20</vt:lpstr>
      <vt:lpstr>Diapositiva 21</vt:lpstr>
      <vt:lpstr>Diapositiva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JL Luzon</dc:creator>
  <cp:lastModifiedBy>JL Luzon</cp:lastModifiedBy>
  <cp:revision>26</cp:revision>
  <dcterms:created xsi:type="dcterms:W3CDTF">2011-04-15T09:13:06Z</dcterms:created>
  <dcterms:modified xsi:type="dcterms:W3CDTF">2011-04-29T15:45:12Z</dcterms:modified>
</cp:coreProperties>
</file>